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9" r:id="rId3"/>
    <p:sldId id="273" r:id="rId4"/>
    <p:sldId id="275" r:id="rId5"/>
    <p:sldId id="276" r:id="rId6"/>
    <p:sldId id="277" r:id="rId7"/>
    <p:sldId id="278" r:id="rId8"/>
    <p:sldId id="260" r:id="rId9"/>
    <p:sldId id="290" r:id="rId10"/>
    <p:sldId id="291" r:id="rId11"/>
    <p:sldId id="279" r:id="rId12"/>
    <p:sldId id="292" r:id="rId13"/>
    <p:sldId id="293" r:id="rId14"/>
    <p:sldId id="281" r:id="rId15"/>
    <p:sldId id="282" r:id="rId16"/>
    <p:sldId id="283" r:id="rId17"/>
    <p:sldId id="284" r:id="rId18"/>
    <p:sldId id="294" r:id="rId19"/>
    <p:sldId id="285" r:id="rId20"/>
    <p:sldId id="287" r:id="rId21"/>
    <p:sldId id="295" r:id="rId22"/>
    <p:sldId id="296" r:id="rId23"/>
    <p:sldId id="286" r:id="rId24"/>
    <p:sldId id="297" r:id="rId25"/>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B087"/>
    <a:srgbClr val="67625E"/>
    <a:srgbClr val="E6E6E6"/>
    <a:srgbClr val="339966"/>
    <a:srgbClr val="0099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0" d="100"/>
          <a:sy n="90" d="100"/>
        </p:scale>
        <p:origin x="81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19"/>
            <a:ext cx="7772400" cy="1102519"/>
          </a:xfrm>
        </p:spPr>
        <p:txBody>
          <a:bodyPr/>
          <a:lstStyle/>
          <a:p>
            <a:r>
              <a:rPr lang="fr-FR"/>
              <a:t>Modifiez le style du titre</a:t>
            </a: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8725E41-6781-45EA-A24E-3181E2A3EE8B}" type="datetimeFigureOut">
              <a:rPr lang="fr-FR" smtClean="0"/>
              <a:t>06/04/2018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1BF7761-205E-4BEF-9B8C-E9C5A2F91774}" type="slidenum">
              <a:rPr lang="fr-FR" smtClean="0"/>
              <a:t>‹N°›</a:t>
            </a:fld>
            <a:endParaRPr lang="fr-FR"/>
          </a:p>
        </p:txBody>
      </p:sp>
    </p:spTree>
    <p:extLst>
      <p:ext uri="{BB962C8B-B14F-4D97-AF65-F5344CB8AC3E}">
        <p14:creationId xmlns:p14="http://schemas.microsoft.com/office/powerpoint/2010/main" val="1080809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8725E41-6781-45EA-A24E-3181E2A3EE8B}" type="datetimeFigureOut">
              <a:rPr lang="fr-FR" smtClean="0"/>
              <a:t>06/04/2018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1BF7761-205E-4BEF-9B8C-E9C5A2F91774}" type="slidenum">
              <a:rPr lang="fr-FR" smtClean="0"/>
              <a:t>‹N°›</a:t>
            </a:fld>
            <a:endParaRPr lang="fr-FR"/>
          </a:p>
        </p:txBody>
      </p:sp>
    </p:spTree>
    <p:extLst>
      <p:ext uri="{BB962C8B-B14F-4D97-AF65-F5344CB8AC3E}">
        <p14:creationId xmlns:p14="http://schemas.microsoft.com/office/powerpoint/2010/main" val="4146704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8725E41-6781-45EA-A24E-3181E2A3EE8B}" type="datetimeFigureOut">
              <a:rPr lang="fr-FR" smtClean="0"/>
              <a:t>06/04/2018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1BF7761-205E-4BEF-9B8C-E9C5A2F91774}" type="slidenum">
              <a:rPr lang="fr-FR" smtClean="0"/>
              <a:t>‹N°›</a:t>
            </a:fld>
            <a:endParaRPr lang="fr-FR"/>
          </a:p>
        </p:txBody>
      </p:sp>
    </p:spTree>
    <p:extLst>
      <p:ext uri="{BB962C8B-B14F-4D97-AF65-F5344CB8AC3E}">
        <p14:creationId xmlns:p14="http://schemas.microsoft.com/office/powerpoint/2010/main" val="2583967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8725E41-6781-45EA-A24E-3181E2A3EE8B}" type="datetimeFigureOut">
              <a:rPr lang="fr-FR" smtClean="0"/>
              <a:t>06/04/2018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1BF7761-205E-4BEF-9B8C-E9C5A2F91774}" type="slidenum">
              <a:rPr lang="fr-FR" smtClean="0"/>
              <a:t>‹N°›</a:t>
            </a:fld>
            <a:endParaRPr lang="fr-FR"/>
          </a:p>
        </p:txBody>
      </p:sp>
    </p:spTree>
    <p:extLst>
      <p:ext uri="{BB962C8B-B14F-4D97-AF65-F5344CB8AC3E}">
        <p14:creationId xmlns:p14="http://schemas.microsoft.com/office/powerpoint/2010/main" val="1477352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8725E41-6781-45EA-A24E-3181E2A3EE8B}" type="datetimeFigureOut">
              <a:rPr lang="fr-FR" smtClean="0"/>
              <a:t>06/04/2018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1BF7761-205E-4BEF-9B8C-E9C5A2F91774}" type="slidenum">
              <a:rPr lang="fr-FR" smtClean="0"/>
              <a:t>‹N°›</a:t>
            </a:fld>
            <a:endParaRPr lang="fr-FR"/>
          </a:p>
        </p:txBody>
      </p:sp>
    </p:spTree>
    <p:extLst>
      <p:ext uri="{BB962C8B-B14F-4D97-AF65-F5344CB8AC3E}">
        <p14:creationId xmlns:p14="http://schemas.microsoft.com/office/powerpoint/2010/main" val="2562371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8725E41-6781-45EA-A24E-3181E2A3EE8B}" type="datetimeFigureOut">
              <a:rPr lang="fr-FR" smtClean="0"/>
              <a:t>06/04/2018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1BF7761-205E-4BEF-9B8C-E9C5A2F91774}" type="slidenum">
              <a:rPr lang="fr-FR" smtClean="0"/>
              <a:t>‹N°›</a:t>
            </a:fld>
            <a:endParaRPr lang="fr-FR"/>
          </a:p>
        </p:txBody>
      </p:sp>
    </p:spTree>
    <p:extLst>
      <p:ext uri="{BB962C8B-B14F-4D97-AF65-F5344CB8AC3E}">
        <p14:creationId xmlns:p14="http://schemas.microsoft.com/office/powerpoint/2010/main" val="4164928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8725E41-6781-45EA-A24E-3181E2A3EE8B}" type="datetimeFigureOut">
              <a:rPr lang="fr-FR" smtClean="0"/>
              <a:t>06/04/2018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1BF7761-205E-4BEF-9B8C-E9C5A2F91774}" type="slidenum">
              <a:rPr lang="fr-FR" smtClean="0"/>
              <a:t>‹N°›</a:t>
            </a:fld>
            <a:endParaRPr lang="fr-FR"/>
          </a:p>
        </p:txBody>
      </p:sp>
    </p:spTree>
    <p:extLst>
      <p:ext uri="{BB962C8B-B14F-4D97-AF65-F5344CB8AC3E}">
        <p14:creationId xmlns:p14="http://schemas.microsoft.com/office/powerpoint/2010/main" val="3101856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8725E41-6781-45EA-A24E-3181E2A3EE8B}" type="datetimeFigureOut">
              <a:rPr lang="fr-FR" smtClean="0"/>
              <a:t>06/04/2018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1BF7761-205E-4BEF-9B8C-E9C5A2F91774}" type="slidenum">
              <a:rPr lang="fr-FR" smtClean="0"/>
              <a:t>‹N°›</a:t>
            </a:fld>
            <a:endParaRPr lang="fr-FR"/>
          </a:p>
        </p:txBody>
      </p:sp>
    </p:spTree>
    <p:extLst>
      <p:ext uri="{BB962C8B-B14F-4D97-AF65-F5344CB8AC3E}">
        <p14:creationId xmlns:p14="http://schemas.microsoft.com/office/powerpoint/2010/main" val="2607755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8725E41-6781-45EA-A24E-3181E2A3EE8B}" type="datetimeFigureOut">
              <a:rPr lang="fr-FR" smtClean="0"/>
              <a:t>06/04/2018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1BF7761-205E-4BEF-9B8C-E9C5A2F91774}" type="slidenum">
              <a:rPr lang="fr-FR" smtClean="0"/>
              <a:t>‹N°›</a:t>
            </a:fld>
            <a:endParaRPr lang="fr-FR"/>
          </a:p>
        </p:txBody>
      </p:sp>
    </p:spTree>
    <p:extLst>
      <p:ext uri="{BB962C8B-B14F-4D97-AF65-F5344CB8AC3E}">
        <p14:creationId xmlns:p14="http://schemas.microsoft.com/office/powerpoint/2010/main" val="2004518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8725E41-6781-45EA-A24E-3181E2A3EE8B}" type="datetimeFigureOut">
              <a:rPr lang="fr-FR" smtClean="0"/>
              <a:t>06/04/2018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1BF7761-205E-4BEF-9B8C-E9C5A2F91774}" type="slidenum">
              <a:rPr lang="fr-FR" smtClean="0"/>
              <a:t>‹N°›</a:t>
            </a:fld>
            <a:endParaRPr lang="fr-FR"/>
          </a:p>
        </p:txBody>
      </p:sp>
    </p:spTree>
    <p:extLst>
      <p:ext uri="{BB962C8B-B14F-4D97-AF65-F5344CB8AC3E}">
        <p14:creationId xmlns:p14="http://schemas.microsoft.com/office/powerpoint/2010/main" val="290361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8725E41-6781-45EA-A24E-3181E2A3EE8B}" type="datetimeFigureOut">
              <a:rPr lang="fr-FR" smtClean="0"/>
              <a:t>06/04/2018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1BF7761-205E-4BEF-9B8C-E9C5A2F91774}" type="slidenum">
              <a:rPr lang="fr-FR" smtClean="0"/>
              <a:t>‹N°›</a:t>
            </a:fld>
            <a:endParaRPr lang="fr-FR"/>
          </a:p>
        </p:txBody>
      </p:sp>
    </p:spTree>
    <p:extLst>
      <p:ext uri="{BB962C8B-B14F-4D97-AF65-F5344CB8AC3E}">
        <p14:creationId xmlns:p14="http://schemas.microsoft.com/office/powerpoint/2010/main" val="1785813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8725E41-6781-45EA-A24E-3181E2A3EE8B}" type="datetimeFigureOut">
              <a:rPr lang="fr-FR" smtClean="0"/>
              <a:t>06/04/2018</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BF7761-205E-4BEF-9B8C-E9C5A2F91774}" type="slidenum">
              <a:rPr lang="fr-FR" smtClean="0"/>
              <a:t>‹N°›</a:t>
            </a:fld>
            <a:endParaRPr lang="fr-FR"/>
          </a:p>
        </p:txBody>
      </p:sp>
    </p:spTree>
    <p:extLst>
      <p:ext uri="{BB962C8B-B14F-4D97-AF65-F5344CB8AC3E}">
        <p14:creationId xmlns:p14="http://schemas.microsoft.com/office/powerpoint/2010/main" val="2587183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jpe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6.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7D12183-BD1B-4DFC-813E-A1D7C5A288C2}"/>
              </a:ext>
            </a:extLst>
          </p:cNvPr>
          <p:cNvPicPr>
            <a:picLocks noChangeAspect="1"/>
          </p:cNvPicPr>
          <p:nvPr/>
        </p:nvPicPr>
        <p:blipFill>
          <a:blip r:embed="rId2"/>
          <a:stretch>
            <a:fillRect/>
          </a:stretch>
        </p:blipFill>
        <p:spPr>
          <a:xfrm>
            <a:off x="0" y="20241"/>
            <a:ext cx="9140900" cy="3873103"/>
          </a:xfrm>
          <a:prstGeom prst="rect">
            <a:avLst/>
          </a:prstGeom>
          <a:solidFill>
            <a:srgbClr val="5BB087"/>
          </a:solidFill>
        </p:spPr>
      </p:pic>
      <p:sp>
        <p:nvSpPr>
          <p:cNvPr id="2" name="Titre 1">
            <a:extLst>
              <a:ext uri="{FF2B5EF4-FFF2-40B4-BE49-F238E27FC236}">
                <a16:creationId xmlns:a16="http://schemas.microsoft.com/office/drawing/2014/main" id="{34D724C8-4897-4924-86A7-81ACD3D2B258}"/>
              </a:ext>
            </a:extLst>
          </p:cNvPr>
          <p:cNvSpPr>
            <a:spLocks noGrp="1"/>
          </p:cNvSpPr>
          <p:nvPr>
            <p:ph type="ctrTitle"/>
          </p:nvPr>
        </p:nvSpPr>
        <p:spPr/>
        <p:txBody>
          <a:bodyPr/>
          <a:lstStyle/>
          <a:p>
            <a:r>
              <a:rPr lang="fr-FR" dirty="0">
                <a:solidFill>
                  <a:srgbClr val="67625E"/>
                </a:solidFill>
                <a:latin typeface="Abadi" panose="020B0604020104020204" pitchFamily="34" charset="0"/>
              </a:rPr>
              <a:t>OBJETS CONNECTES SEMLINK</a:t>
            </a:r>
          </a:p>
        </p:txBody>
      </p:sp>
      <p:sp>
        <p:nvSpPr>
          <p:cNvPr id="3" name="Sous-titre 2">
            <a:extLst>
              <a:ext uri="{FF2B5EF4-FFF2-40B4-BE49-F238E27FC236}">
                <a16:creationId xmlns:a16="http://schemas.microsoft.com/office/drawing/2014/main" id="{A7F04349-FB27-42DA-B52B-E043457FBE3D}"/>
              </a:ext>
            </a:extLst>
          </p:cNvPr>
          <p:cNvSpPr>
            <a:spLocks noGrp="1"/>
          </p:cNvSpPr>
          <p:nvPr>
            <p:ph type="subTitle" idx="1"/>
          </p:nvPr>
        </p:nvSpPr>
        <p:spPr>
          <a:xfrm>
            <a:off x="1049216" y="2902743"/>
            <a:ext cx="4191000" cy="461095"/>
          </a:xfrm>
          <a:solidFill>
            <a:srgbClr val="5BB087"/>
          </a:solidFill>
        </p:spPr>
        <p:txBody>
          <a:bodyPr>
            <a:noAutofit/>
          </a:bodyPr>
          <a:lstStyle/>
          <a:p>
            <a:r>
              <a:rPr lang="fr-FR" sz="2400" dirty="0">
                <a:solidFill>
                  <a:srgbClr val="5E5A56"/>
                </a:solidFill>
                <a:latin typeface="Abadi" panose="020B0604020104020204" pitchFamily="34" charset="0"/>
              </a:rPr>
              <a:t>Pour une meilleure maîtrise</a:t>
            </a:r>
          </a:p>
        </p:txBody>
      </p:sp>
      <p:pic>
        <p:nvPicPr>
          <p:cNvPr id="10" name="Image 9">
            <a:extLst>
              <a:ext uri="{FF2B5EF4-FFF2-40B4-BE49-F238E27FC236}">
                <a16:creationId xmlns:a16="http://schemas.microsoft.com/office/drawing/2014/main" id="{6FED548F-BBC9-4F02-9295-D0436E903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0144" y="97480"/>
            <a:ext cx="2223713" cy="569270"/>
          </a:xfrm>
          <a:prstGeom prst="rect">
            <a:avLst/>
          </a:prstGeom>
        </p:spPr>
      </p:pic>
      <p:sp>
        <p:nvSpPr>
          <p:cNvPr id="11" name="Sous-titre 2">
            <a:extLst>
              <a:ext uri="{FF2B5EF4-FFF2-40B4-BE49-F238E27FC236}">
                <a16:creationId xmlns:a16="http://schemas.microsoft.com/office/drawing/2014/main" id="{2D02E2B3-FD9A-4933-AC72-DADD3BA403AA}"/>
              </a:ext>
            </a:extLst>
          </p:cNvPr>
          <p:cNvSpPr txBox="1">
            <a:spLocks/>
          </p:cNvSpPr>
          <p:nvPr/>
        </p:nvSpPr>
        <p:spPr>
          <a:xfrm>
            <a:off x="2390775" y="3576485"/>
            <a:ext cx="5705475" cy="394097"/>
          </a:xfrm>
          <a:prstGeom prst="rect">
            <a:avLst/>
          </a:prstGeom>
          <a:solidFill>
            <a:srgbClr val="5BB087"/>
          </a:solidFill>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solidFill>
                  <a:srgbClr val="5E5A56"/>
                </a:solidFill>
                <a:latin typeface="Abadi" panose="020B0604020104020204" pitchFamily="34" charset="0"/>
              </a:rPr>
              <a:t>de votre confort et de vos équipements </a:t>
            </a:r>
          </a:p>
        </p:txBody>
      </p:sp>
      <p:pic>
        <p:nvPicPr>
          <p:cNvPr id="9" name="Image 8">
            <a:extLst>
              <a:ext uri="{FF2B5EF4-FFF2-40B4-BE49-F238E27FC236}">
                <a16:creationId xmlns:a16="http://schemas.microsoft.com/office/drawing/2014/main" id="{C08050AC-5626-4378-87CA-52FC2F2CE8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spTree>
    <p:extLst>
      <p:ext uri="{BB962C8B-B14F-4D97-AF65-F5344CB8AC3E}">
        <p14:creationId xmlns:p14="http://schemas.microsoft.com/office/powerpoint/2010/main" val="53396660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2233E4A-45E7-4C10-B120-AD31AC0E4008}"/>
              </a:ext>
            </a:extLst>
          </p:cNvPr>
          <p:cNvPicPr>
            <a:picLocks noChangeAspect="1"/>
          </p:cNvPicPr>
          <p:nvPr/>
        </p:nvPicPr>
        <p:blipFill>
          <a:blip r:embed="rId2"/>
          <a:stretch>
            <a:fillRect/>
          </a:stretch>
        </p:blipFill>
        <p:spPr>
          <a:xfrm>
            <a:off x="0" y="20241"/>
            <a:ext cx="9140900" cy="3873103"/>
          </a:xfrm>
          <a:prstGeom prst="rect">
            <a:avLst/>
          </a:prstGeom>
        </p:spPr>
      </p:pic>
      <p:pic>
        <p:nvPicPr>
          <p:cNvPr id="5" name="Image 4">
            <a:extLst>
              <a:ext uri="{FF2B5EF4-FFF2-40B4-BE49-F238E27FC236}">
                <a16:creationId xmlns:a16="http://schemas.microsoft.com/office/drawing/2014/main" id="{48F2D08A-E25F-4A97-AECA-16BE1FFCB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pic>
        <p:nvPicPr>
          <p:cNvPr id="6" name="Image 5">
            <a:extLst>
              <a:ext uri="{FF2B5EF4-FFF2-40B4-BE49-F238E27FC236}">
                <a16:creationId xmlns:a16="http://schemas.microsoft.com/office/drawing/2014/main" id="{F351D944-D1AF-4CDF-940F-791BD4521C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sp>
        <p:nvSpPr>
          <p:cNvPr id="7" name="Sous-titre 2">
            <a:extLst>
              <a:ext uri="{FF2B5EF4-FFF2-40B4-BE49-F238E27FC236}">
                <a16:creationId xmlns:a16="http://schemas.microsoft.com/office/drawing/2014/main" id="{390FA5F9-93F1-4781-9C02-457C4055B8E5}"/>
              </a:ext>
            </a:extLst>
          </p:cNvPr>
          <p:cNvSpPr txBox="1">
            <a:spLocks/>
          </p:cNvSpPr>
          <p:nvPr/>
        </p:nvSpPr>
        <p:spPr>
          <a:xfrm>
            <a:off x="1171782" y="849541"/>
            <a:ext cx="1672026" cy="394097"/>
          </a:xfrm>
          <a:prstGeom prst="rect">
            <a:avLst/>
          </a:prstGeom>
          <a:solidFill>
            <a:srgbClr val="5BB087"/>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100" dirty="0">
                <a:solidFill>
                  <a:srgbClr val="67625E"/>
                </a:solidFill>
              </a:rPr>
              <a:t>Marché</a:t>
            </a:r>
            <a:endParaRPr lang="fr-FR" sz="2100" dirty="0">
              <a:solidFill>
                <a:srgbClr val="5E5A56"/>
              </a:solidFill>
              <a:latin typeface="Abadi" panose="020B0604020104020204" pitchFamily="34" charset="0"/>
            </a:endParaRPr>
          </a:p>
        </p:txBody>
      </p:sp>
      <p:sp>
        <p:nvSpPr>
          <p:cNvPr id="8" name="Espace réservé du contenu 13">
            <a:extLst>
              <a:ext uri="{FF2B5EF4-FFF2-40B4-BE49-F238E27FC236}">
                <a16:creationId xmlns:a16="http://schemas.microsoft.com/office/drawing/2014/main" id="{4FDCF9EB-7264-4956-8031-0D5C78276ACA}"/>
              </a:ext>
            </a:extLst>
          </p:cNvPr>
          <p:cNvSpPr txBox="1">
            <a:spLocks/>
          </p:cNvSpPr>
          <p:nvPr/>
        </p:nvSpPr>
        <p:spPr>
          <a:xfrm>
            <a:off x="683568" y="1263584"/>
            <a:ext cx="8380920" cy="3222254"/>
          </a:xfrm>
          <a:prstGeom prst="rect">
            <a:avLst/>
          </a:prstGeom>
          <a:solidFill>
            <a:schemeClr val="bg1"/>
          </a:solidFill>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650" b="1" u="sng" dirty="0">
                <a:solidFill>
                  <a:srgbClr val="67625E"/>
                </a:solidFill>
              </a:rPr>
              <a:t>Positionnement concurrentiel</a:t>
            </a:r>
          </a:p>
          <a:p>
            <a:pPr marL="0" indent="0">
              <a:buFont typeface="Arial" panose="020B0604020202020204" pitchFamily="34" charset="0"/>
              <a:buNone/>
            </a:pPr>
            <a:r>
              <a:rPr lang="fr-FR" sz="1650" dirty="0">
                <a:solidFill>
                  <a:srgbClr val="67625E"/>
                </a:solidFill>
              </a:rPr>
              <a:t>Il existe 2 types de solutions potentiellement concurrentielles :</a:t>
            </a:r>
          </a:p>
          <a:p>
            <a:pPr>
              <a:buFont typeface="+mj-lt"/>
              <a:buAutoNum type="arabicPeriod" startAt="2"/>
            </a:pPr>
            <a:r>
              <a:rPr lang="fr-FR" sz="1650" dirty="0">
                <a:solidFill>
                  <a:srgbClr val="67625E"/>
                </a:solidFill>
              </a:rPr>
              <a:t>Les systèmes IoT nouveaux sur le marché :</a:t>
            </a:r>
          </a:p>
          <a:p>
            <a:pPr>
              <a:buFontTx/>
              <a:buChar char="-"/>
            </a:pPr>
            <a:r>
              <a:rPr lang="fr-FR" sz="1650" dirty="0">
                <a:solidFill>
                  <a:srgbClr val="67625E"/>
                </a:solidFill>
              </a:rPr>
              <a:t>La plupart des systèmes de supervision IoT s’adressent au particulier </a:t>
            </a:r>
          </a:p>
          <a:p>
            <a:pPr>
              <a:buFontTx/>
              <a:buChar char="-"/>
            </a:pPr>
            <a:r>
              <a:rPr lang="fr-FR" sz="1650" dirty="0">
                <a:solidFill>
                  <a:srgbClr val="67625E"/>
                </a:solidFill>
              </a:rPr>
              <a:t>Peu d’entreprises concurrentes propose une gamme complète qui intègre les capteurs et la plateforme de visualisation. Ils fabriquent soit le capteur, soit la plateforme de visualisation</a:t>
            </a:r>
          </a:p>
          <a:p>
            <a:pPr>
              <a:buFontTx/>
              <a:buChar char="-"/>
            </a:pPr>
            <a:r>
              <a:rPr lang="fr-FR" sz="1650" dirty="0">
                <a:solidFill>
                  <a:srgbClr val="67625E"/>
                </a:solidFill>
              </a:rPr>
              <a:t>Nous n’avons pas rencontré de système ayant une plateforme de supervision ayant fait un réel effort pour rendre la visualisation des données didactique et ludique. </a:t>
            </a:r>
          </a:p>
          <a:p>
            <a:pPr>
              <a:buFontTx/>
              <a:buChar char="-"/>
            </a:pPr>
            <a:endParaRPr lang="fr-FR" sz="1650" dirty="0">
              <a:solidFill>
                <a:srgbClr val="67625E"/>
              </a:solidFill>
            </a:endParaRPr>
          </a:p>
          <a:p>
            <a:pPr marL="0" indent="0">
              <a:buNone/>
            </a:pPr>
            <a:r>
              <a:rPr lang="fr-FR" sz="1650" dirty="0">
                <a:solidFill>
                  <a:srgbClr val="67625E"/>
                </a:solidFill>
              </a:rPr>
              <a:t>NETATMO, GREENGEST, ENERGISM, MG INSTRUMENTS, BUBBLE UP, ELA, INTESENS</a:t>
            </a:r>
          </a:p>
          <a:p>
            <a:pPr>
              <a:buFontTx/>
              <a:buChar char="-"/>
            </a:pPr>
            <a:endParaRPr lang="fr-FR" sz="1650" dirty="0">
              <a:solidFill>
                <a:srgbClr val="67625E"/>
              </a:solidFill>
            </a:endParaRPr>
          </a:p>
          <a:p>
            <a:pPr>
              <a:buFontTx/>
              <a:buChar char="-"/>
            </a:pPr>
            <a:endParaRPr lang="fr-FR" sz="1650" dirty="0">
              <a:solidFill>
                <a:srgbClr val="67625E"/>
              </a:solidFill>
            </a:endParaRPr>
          </a:p>
          <a:p>
            <a:pPr>
              <a:buFontTx/>
              <a:buChar char="-"/>
            </a:pPr>
            <a:endParaRPr lang="fr-FR" sz="1650" dirty="0">
              <a:solidFill>
                <a:srgbClr val="67625E"/>
              </a:solidFill>
            </a:endParaRPr>
          </a:p>
          <a:p>
            <a:pPr marL="0" indent="0">
              <a:buFont typeface="Arial" panose="020B0604020202020204" pitchFamily="34" charset="0"/>
              <a:buNone/>
            </a:pPr>
            <a:r>
              <a:rPr lang="fr-FR" sz="1650" dirty="0">
                <a:solidFill>
                  <a:srgbClr val="67625E"/>
                </a:solidFill>
              </a:rPr>
              <a:t> </a:t>
            </a:r>
          </a:p>
        </p:txBody>
      </p:sp>
    </p:spTree>
    <p:extLst>
      <p:ext uri="{BB962C8B-B14F-4D97-AF65-F5344CB8AC3E}">
        <p14:creationId xmlns:p14="http://schemas.microsoft.com/office/powerpoint/2010/main" val="2810130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2233E4A-45E7-4C10-B120-AD31AC0E4008}"/>
              </a:ext>
            </a:extLst>
          </p:cNvPr>
          <p:cNvPicPr>
            <a:picLocks noChangeAspect="1"/>
          </p:cNvPicPr>
          <p:nvPr/>
        </p:nvPicPr>
        <p:blipFill>
          <a:blip r:embed="rId2"/>
          <a:stretch>
            <a:fillRect/>
          </a:stretch>
        </p:blipFill>
        <p:spPr>
          <a:xfrm>
            <a:off x="0" y="20241"/>
            <a:ext cx="9140900" cy="3873103"/>
          </a:xfrm>
          <a:prstGeom prst="rect">
            <a:avLst/>
          </a:prstGeom>
        </p:spPr>
      </p:pic>
      <p:pic>
        <p:nvPicPr>
          <p:cNvPr id="5" name="Image 4">
            <a:extLst>
              <a:ext uri="{FF2B5EF4-FFF2-40B4-BE49-F238E27FC236}">
                <a16:creationId xmlns:a16="http://schemas.microsoft.com/office/drawing/2014/main" id="{48F2D08A-E25F-4A97-AECA-16BE1FFCB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pic>
        <p:nvPicPr>
          <p:cNvPr id="6" name="Image 5">
            <a:extLst>
              <a:ext uri="{FF2B5EF4-FFF2-40B4-BE49-F238E27FC236}">
                <a16:creationId xmlns:a16="http://schemas.microsoft.com/office/drawing/2014/main" id="{F351D944-D1AF-4CDF-940F-791BD4521C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sp>
        <p:nvSpPr>
          <p:cNvPr id="7" name="Sous-titre 2">
            <a:extLst>
              <a:ext uri="{FF2B5EF4-FFF2-40B4-BE49-F238E27FC236}">
                <a16:creationId xmlns:a16="http://schemas.microsoft.com/office/drawing/2014/main" id="{390FA5F9-93F1-4781-9C02-457C4055B8E5}"/>
              </a:ext>
            </a:extLst>
          </p:cNvPr>
          <p:cNvSpPr txBox="1">
            <a:spLocks/>
          </p:cNvSpPr>
          <p:nvPr/>
        </p:nvSpPr>
        <p:spPr>
          <a:xfrm>
            <a:off x="1171782" y="849541"/>
            <a:ext cx="6280538" cy="394097"/>
          </a:xfrm>
          <a:prstGeom prst="rect">
            <a:avLst/>
          </a:prstGeom>
          <a:solidFill>
            <a:srgbClr val="5BB087"/>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100" dirty="0">
                <a:solidFill>
                  <a:srgbClr val="67625E"/>
                </a:solidFill>
              </a:rPr>
              <a:t>Business model &amp; Stratégie commerciale </a:t>
            </a:r>
            <a:endParaRPr lang="fr-FR" sz="2100" dirty="0">
              <a:solidFill>
                <a:srgbClr val="5E5A56"/>
              </a:solidFill>
              <a:latin typeface="Abadi" panose="020B0604020104020204" pitchFamily="34" charset="0"/>
            </a:endParaRPr>
          </a:p>
        </p:txBody>
      </p:sp>
      <p:sp>
        <p:nvSpPr>
          <p:cNvPr id="8" name="Espace réservé du contenu 13">
            <a:extLst>
              <a:ext uri="{FF2B5EF4-FFF2-40B4-BE49-F238E27FC236}">
                <a16:creationId xmlns:a16="http://schemas.microsoft.com/office/drawing/2014/main" id="{17EE5F1A-96FB-40F4-A6C7-E1E9EC0B719E}"/>
              </a:ext>
            </a:extLst>
          </p:cNvPr>
          <p:cNvSpPr txBox="1">
            <a:spLocks/>
          </p:cNvSpPr>
          <p:nvPr/>
        </p:nvSpPr>
        <p:spPr>
          <a:xfrm>
            <a:off x="683568" y="1263584"/>
            <a:ext cx="8380920" cy="3222254"/>
          </a:xfrm>
          <a:prstGeom prst="rect">
            <a:avLst/>
          </a:prstGeom>
          <a:solidFill>
            <a:schemeClr val="bg1"/>
          </a:solidFill>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650" b="1" u="sng" dirty="0">
                <a:solidFill>
                  <a:srgbClr val="67625E"/>
                </a:solidFill>
              </a:rPr>
              <a:t>Business model</a:t>
            </a:r>
          </a:p>
          <a:p>
            <a:pPr marL="0" indent="0">
              <a:buNone/>
            </a:pPr>
            <a:r>
              <a:rPr lang="fr-FR" sz="1650" dirty="0">
                <a:solidFill>
                  <a:srgbClr val="67625E"/>
                </a:solidFill>
              </a:rPr>
              <a:t>Nous avons axé le business model sur 2 axes :</a:t>
            </a:r>
          </a:p>
          <a:p>
            <a:pPr>
              <a:buAutoNum type="arabicPeriod"/>
            </a:pPr>
            <a:r>
              <a:rPr lang="fr-FR" sz="1650" dirty="0">
                <a:solidFill>
                  <a:srgbClr val="67625E"/>
                </a:solidFill>
              </a:rPr>
              <a:t>Vente des capteurs et abonnement annuel à la plateforme de visualisation. Le coût de l’abonnement à la plateforme est fonction de nombre de capteurs. Un abonnement annuel permet de créer autant d’accès que souhaité. Chaque année l’abonnement est renouvelé tacitement jusqu’à volonté contraire du propriétaire de l’abonnement. </a:t>
            </a:r>
          </a:p>
          <a:p>
            <a:pPr>
              <a:buAutoNum type="arabicPeriod"/>
            </a:pPr>
            <a:r>
              <a:rPr lang="fr-FR" sz="1650" dirty="0">
                <a:solidFill>
                  <a:srgbClr val="67625E"/>
                </a:solidFill>
              </a:rPr>
              <a:t>Formule de location annuelle des capteurs et accès à la plateforme de visualisation compris. Cette formule est destinée aux maître d’ouvrage ne souhaitant pas fournir un investir dans le matériel (copropriétés, petit tertiaire,…). Un prix de location annuelle par capteur est définit et l’accès à la plateforme de visualisation est compris dans le tarif avec un nombre d’accès illimité.</a:t>
            </a:r>
          </a:p>
          <a:p>
            <a:pPr marL="0" indent="0">
              <a:buNone/>
            </a:pPr>
            <a:r>
              <a:rPr lang="fr-FR" sz="1650" dirty="0">
                <a:solidFill>
                  <a:srgbClr val="67625E"/>
                </a:solidFill>
              </a:rPr>
              <a:t>Nos capteurs étant compatibles avec n’importe quelle plateforme compatible LoRa ou Sigfox, ils peuvent être vendus séparément. Et inversement, notre plateforme pouvant recevoir des données LoRa ou Sigfox de n’importe quel capteur, un abonnement peut être souscrit indépendamment.</a:t>
            </a:r>
          </a:p>
          <a:p>
            <a:pPr>
              <a:buFontTx/>
              <a:buChar char="-"/>
            </a:pPr>
            <a:endParaRPr lang="fr-FR" sz="1650" dirty="0">
              <a:solidFill>
                <a:srgbClr val="67625E"/>
              </a:solidFill>
            </a:endParaRPr>
          </a:p>
          <a:p>
            <a:pPr marL="0" indent="0">
              <a:buFont typeface="Arial" panose="020B0604020202020204" pitchFamily="34" charset="0"/>
              <a:buNone/>
            </a:pPr>
            <a:r>
              <a:rPr lang="fr-FR" sz="1650" dirty="0">
                <a:solidFill>
                  <a:srgbClr val="67625E"/>
                </a:solidFill>
              </a:rPr>
              <a:t> </a:t>
            </a:r>
          </a:p>
        </p:txBody>
      </p:sp>
    </p:spTree>
    <p:extLst>
      <p:ext uri="{BB962C8B-B14F-4D97-AF65-F5344CB8AC3E}">
        <p14:creationId xmlns:p14="http://schemas.microsoft.com/office/powerpoint/2010/main" val="2562714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2233E4A-45E7-4C10-B120-AD31AC0E4008}"/>
              </a:ext>
            </a:extLst>
          </p:cNvPr>
          <p:cNvPicPr>
            <a:picLocks noChangeAspect="1"/>
          </p:cNvPicPr>
          <p:nvPr/>
        </p:nvPicPr>
        <p:blipFill>
          <a:blip r:embed="rId2"/>
          <a:stretch>
            <a:fillRect/>
          </a:stretch>
        </p:blipFill>
        <p:spPr>
          <a:xfrm>
            <a:off x="0" y="20241"/>
            <a:ext cx="9140900" cy="3873103"/>
          </a:xfrm>
          <a:prstGeom prst="rect">
            <a:avLst/>
          </a:prstGeom>
        </p:spPr>
      </p:pic>
      <p:pic>
        <p:nvPicPr>
          <p:cNvPr id="5" name="Image 4">
            <a:extLst>
              <a:ext uri="{FF2B5EF4-FFF2-40B4-BE49-F238E27FC236}">
                <a16:creationId xmlns:a16="http://schemas.microsoft.com/office/drawing/2014/main" id="{48F2D08A-E25F-4A97-AECA-16BE1FFCB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pic>
        <p:nvPicPr>
          <p:cNvPr id="6" name="Image 5">
            <a:extLst>
              <a:ext uri="{FF2B5EF4-FFF2-40B4-BE49-F238E27FC236}">
                <a16:creationId xmlns:a16="http://schemas.microsoft.com/office/drawing/2014/main" id="{F351D944-D1AF-4CDF-940F-791BD4521C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sp>
        <p:nvSpPr>
          <p:cNvPr id="7" name="Sous-titre 2">
            <a:extLst>
              <a:ext uri="{FF2B5EF4-FFF2-40B4-BE49-F238E27FC236}">
                <a16:creationId xmlns:a16="http://schemas.microsoft.com/office/drawing/2014/main" id="{390FA5F9-93F1-4781-9C02-457C4055B8E5}"/>
              </a:ext>
            </a:extLst>
          </p:cNvPr>
          <p:cNvSpPr txBox="1">
            <a:spLocks/>
          </p:cNvSpPr>
          <p:nvPr/>
        </p:nvSpPr>
        <p:spPr>
          <a:xfrm>
            <a:off x="1171782" y="849541"/>
            <a:ext cx="6280538" cy="394097"/>
          </a:xfrm>
          <a:prstGeom prst="rect">
            <a:avLst/>
          </a:prstGeom>
          <a:solidFill>
            <a:srgbClr val="5BB087"/>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100" dirty="0">
                <a:solidFill>
                  <a:srgbClr val="67625E"/>
                </a:solidFill>
              </a:rPr>
              <a:t>Business model &amp; Stratégie commerciale </a:t>
            </a:r>
            <a:endParaRPr lang="fr-FR" sz="2100" dirty="0">
              <a:solidFill>
                <a:srgbClr val="5E5A56"/>
              </a:solidFill>
              <a:latin typeface="Abadi" panose="020B0604020104020204" pitchFamily="34" charset="0"/>
            </a:endParaRPr>
          </a:p>
        </p:txBody>
      </p:sp>
      <p:sp>
        <p:nvSpPr>
          <p:cNvPr id="8" name="Espace réservé du contenu 13">
            <a:extLst>
              <a:ext uri="{FF2B5EF4-FFF2-40B4-BE49-F238E27FC236}">
                <a16:creationId xmlns:a16="http://schemas.microsoft.com/office/drawing/2014/main" id="{17EE5F1A-96FB-40F4-A6C7-E1E9EC0B719E}"/>
              </a:ext>
            </a:extLst>
          </p:cNvPr>
          <p:cNvSpPr txBox="1">
            <a:spLocks/>
          </p:cNvSpPr>
          <p:nvPr/>
        </p:nvSpPr>
        <p:spPr>
          <a:xfrm>
            <a:off x="683568" y="1263584"/>
            <a:ext cx="8380920" cy="3222254"/>
          </a:xfrm>
          <a:prstGeom prst="rect">
            <a:avLst/>
          </a:prstGeom>
          <a:solidFill>
            <a:schemeClr val="bg1"/>
          </a:solidFill>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650" b="1" u="sng" dirty="0">
                <a:solidFill>
                  <a:srgbClr val="67625E"/>
                </a:solidFill>
              </a:rPr>
              <a:t>Business model</a:t>
            </a:r>
          </a:p>
          <a:p>
            <a:pPr marL="0" indent="0">
              <a:buNone/>
            </a:pPr>
            <a:r>
              <a:rPr lang="fr-FR" sz="1650" dirty="0">
                <a:solidFill>
                  <a:srgbClr val="67625E"/>
                </a:solidFill>
              </a:rPr>
              <a:t>Nos capteurs étant compatibles avec n’importe quelle plateforme compatible LoRa ou Sigfox, ils peuvent être vendus séparément. Et inversement, notre plateforme pouvant recevoir des données LoRa ou Sigfox de n’importe quel capteur, un abonnement peut être souscrit indépendamment.</a:t>
            </a:r>
          </a:p>
          <a:p>
            <a:pPr marL="0" indent="0">
              <a:buNone/>
            </a:pPr>
            <a:endParaRPr lang="fr-FR" sz="1650" dirty="0">
              <a:solidFill>
                <a:srgbClr val="67625E"/>
              </a:solidFill>
            </a:endParaRPr>
          </a:p>
          <a:p>
            <a:pPr marL="0" indent="0">
              <a:buNone/>
            </a:pPr>
            <a:r>
              <a:rPr lang="fr-FR" sz="1650" b="1" u="sng" dirty="0">
                <a:solidFill>
                  <a:srgbClr val="67625E"/>
                </a:solidFill>
              </a:rPr>
              <a:t>Stratégie commerciale</a:t>
            </a:r>
          </a:p>
          <a:p>
            <a:pPr marL="0" indent="0">
              <a:buNone/>
            </a:pPr>
            <a:r>
              <a:rPr lang="fr-FR" sz="1650" dirty="0">
                <a:solidFill>
                  <a:srgbClr val="67625E"/>
                </a:solidFill>
              </a:rPr>
              <a:t>Notre solution est particulièrement adaptée aux bâtiments existants où la mise en œuvre d’un système filaire serait compliqué. Il est également adapté aux bâtiments qui ont une capacité à l’investissement faible. Ainsi, nous nous adressons en particulier aux copropriétés et au petit tertiaire privé ou public qui ont des systèmes de chauffage, production d’eau chaude et climatisation collectifs. (établissements scolaires, bureaux, hôtels,…). Nous nous adressons également directement aux exploitants qui mettent en œuvre notre solution comme outils de supervision et d’alerte afin d’atteindre les performances énergétiques auxquels ils se sont engagés contractuellement.</a:t>
            </a:r>
          </a:p>
          <a:p>
            <a:pPr>
              <a:buFontTx/>
              <a:buChar char="-"/>
            </a:pPr>
            <a:endParaRPr lang="fr-FR" sz="1650" dirty="0">
              <a:solidFill>
                <a:srgbClr val="67625E"/>
              </a:solidFill>
            </a:endParaRPr>
          </a:p>
          <a:p>
            <a:pPr marL="0" indent="0">
              <a:buFont typeface="Arial" panose="020B0604020202020204" pitchFamily="34" charset="0"/>
              <a:buNone/>
            </a:pPr>
            <a:r>
              <a:rPr lang="fr-FR" sz="1650" dirty="0">
                <a:solidFill>
                  <a:srgbClr val="67625E"/>
                </a:solidFill>
              </a:rPr>
              <a:t> </a:t>
            </a:r>
          </a:p>
        </p:txBody>
      </p:sp>
    </p:spTree>
    <p:extLst>
      <p:ext uri="{BB962C8B-B14F-4D97-AF65-F5344CB8AC3E}">
        <p14:creationId xmlns:p14="http://schemas.microsoft.com/office/powerpoint/2010/main" val="497195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2233E4A-45E7-4C10-B120-AD31AC0E4008}"/>
              </a:ext>
            </a:extLst>
          </p:cNvPr>
          <p:cNvPicPr>
            <a:picLocks noChangeAspect="1"/>
          </p:cNvPicPr>
          <p:nvPr/>
        </p:nvPicPr>
        <p:blipFill>
          <a:blip r:embed="rId2"/>
          <a:stretch>
            <a:fillRect/>
          </a:stretch>
        </p:blipFill>
        <p:spPr>
          <a:xfrm>
            <a:off x="0" y="20241"/>
            <a:ext cx="9140900" cy="3873103"/>
          </a:xfrm>
          <a:prstGeom prst="rect">
            <a:avLst/>
          </a:prstGeom>
        </p:spPr>
      </p:pic>
      <p:pic>
        <p:nvPicPr>
          <p:cNvPr id="5" name="Image 4">
            <a:extLst>
              <a:ext uri="{FF2B5EF4-FFF2-40B4-BE49-F238E27FC236}">
                <a16:creationId xmlns:a16="http://schemas.microsoft.com/office/drawing/2014/main" id="{48F2D08A-E25F-4A97-AECA-16BE1FFCB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pic>
        <p:nvPicPr>
          <p:cNvPr id="6" name="Image 5">
            <a:extLst>
              <a:ext uri="{FF2B5EF4-FFF2-40B4-BE49-F238E27FC236}">
                <a16:creationId xmlns:a16="http://schemas.microsoft.com/office/drawing/2014/main" id="{F351D944-D1AF-4CDF-940F-791BD4521C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sp>
        <p:nvSpPr>
          <p:cNvPr id="7" name="Sous-titre 2">
            <a:extLst>
              <a:ext uri="{FF2B5EF4-FFF2-40B4-BE49-F238E27FC236}">
                <a16:creationId xmlns:a16="http://schemas.microsoft.com/office/drawing/2014/main" id="{390FA5F9-93F1-4781-9C02-457C4055B8E5}"/>
              </a:ext>
            </a:extLst>
          </p:cNvPr>
          <p:cNvSpPr txBox="1">
            <a:spLocks/>
          </p:cNvSpPr>
          <p:nvPr/>
        </p:nvSpPr>
        <p:spPr>
          <a:xfrm>
            <a:off x="1171782" y="849541"/>
            <a:ext cx="6280538" cy="394097"/>
          </a:xfrm>
          <a:prstGeom prst="rect">
            <a:avLst/>
          </a:prstGeom>
          <a:solidFill>
            <a:srgbClr val="5BB087"/>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100" dirty="0">
                <a:solidFill>
                  <a:srgbClr val="67625E"/>
                </a:solidFill>
              </a:rPr>
              <a:t>Business model &amp; Stratégie commerciale </a:t>
            </a:r>
            <a:endParaRPr lang="fr-FR" sz="2100" dirty="0">
              <a:solidFill>
                <a:srgbClr val="5E5A56"/>
              </a:solidFill>
              <a:latin typeface="Abadi" panose="020B0604020104020204" pitchFamily="34" charset="0"/>
            </a:endParaRPr>
          </a:p>
        </p:txBody>
      </p:sp>
      <p:sp>
        <p:nvSpPr>
          <p:cNvPr id="8" name="Espace réservé du contenu 13">
            <a:extLst>
              <a:ext uri="{FF2B5EF4-FFF2-40B4-BE49-F238E27FC236}">
                <a16:creationId xmlns:a16="http://schemas.microsoft.com/office/drawing/2014/main" id="{17EE5F1A-96FB-40F4-A6C7-E1E9EC0B719E}"/>
              </a:ext>
            </a:extLst>
          </p:cNvPr>
          <p:cNvSpPr txBox="1">
            <a:spLocks/>
          </p:cNvSpPr>
          <p:nvPr/>
        </p:nvSpPr>
        <p:spPr>
          <a:xfrm>
            <a:off x="683568" y="1263584"/>
            <a:ext cx="8380920" cy="3222254"/>
          </a:xfrm>
          <a:prstGeom prst="rect">
            <a:avLst/>
          </a:prstGeom>
          <a:solidFill>
            <a:schemeClr val="bg1"/>
          </a:solidFill>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1650" b="1" u="sng" dirty="0">
                <a:solidFill>
                  <a:srgbClr val="67625E"/>
                </a:solidFill>
              </a:rPr>
              <a:t>Stratégie commerciale</a:t>
            </a:r>
          </a:p>
          <a:p>
            <a:pPr marL="0" indent="0">
              <a:buNone/>
            </a:pPr>
            <a:r>
              <a:rPr lang="fr-FR" sz="1650" dirty="0">
                <a:solidFill>
                  <a:srgbClr val="67625E"/>
                </a:solidFill>
              </a:rPr>
              <a:t>Notre solution est particulièrement adaptée aux bâtiments existants où la mise en œuvre d’un système filaire serait compliqué. Il est également adapté aux bâtiments qui ont une capacité à l’investissement faible. Ainsi, nous nous adressons en particulier aux copropriétés et au petit tertiaire privé ou public qui ont des systèmes de chauffage, production d’eau chaude et climatisation collectifs. (établissements scolaires, bureaux, hôtels,…). Nous nous adressons également directement aux exploitants qui mettent en œuvre notre solution comme outils de supervision et d’alerte afin d’atteindre les performances énergétiques auxquels ils se sont engagés contractuellement.</a:t>
            </a:r>
          </a:p>
          <a:p>
            <a:pPr marL="0" indent="0">
              <a:buNone/>
            </a:pPr>
            <a:endParaRPr lang="fr-FR" sz="1650" dirty="0">
              <a:solidFill>
                <a:srgbClr val="67625E"/>
              </a:solidFill>
            </a:endParaRPr>
          </a:p>
          <a:p>
            <a:pPr marL="0" indent="0">
              <a:buNone/>
            </a:pPr>
            <a:r>
              <a:rPr lang="fr-FR" sz="1650" dirty="0">
                <a:solidFill>
                  <a:srgbClr val="67625E"/>
                </a:solidFill>
              </a:rPr>
              <a:t>Anciennement bureau d’étude thermique, nous avons de nombreux contacts dans les cibles décrites précédemment attentifs à nos solutions.</a:t>
            </a:r>
          </a:p>
          <a:p>
            <a:pPr>
              <a:buFontTx/>
              <a:buChar char="-"/>
            </a:pPr>
            <a:endParaRPr lang="fr-FR" sz="1650" dirty="0">
              <a:solidFill>
                <a:srgbClr val="67625E"/>
              </a:solidFill>
            </a:endParaRPr>
          </a:p>
          <a:p>
            <a:pPr marL="0" indent="0">
              <a:buFont typeface="Arial" panose="020B0604020202020204" pitchFamily="34" charset="0"/>
              <a:buNone/>
            </a:pPr>
            <a:r>
              <a:rPr lang="fr-FR" sz="1650" dirty="0">
                <a:solidFill>
                  <a:srgbClr val="67625E"/>
                </a:solidFill>
              </a:rPr>
              <a:t> </a:t>
            </a:r>
          </a:p>
        </p:txBody>
      </p:sp>
    </p:spTree>
    <p:extLst>
      <p:ext uri="{BB962C8B-B14F-4D97-AF65-F5344CB8AC3E}">
        <p14:creationId xmlns:p14="http://schemas.microsoft.com/office/powerpoint/2010/main" val="1092962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7D12183-BD1B-4DFC-813E-A1D7C5A288C2}"/>
              </a:ext>
            </a:extLst>
          </p:cNvPr>
          <p:cNvPicPr>
            <a:picLocks noChangeAspect="1"/>
          </p:cNvPicPr>
          <p:nvPr/>
        </p:nvPicPr>
        <p:blipFill>
          <a:blip r:embed="rId2"/>
          <a:stretch>
            <a:fillRect/>
          </a:stretch>
        </p:blipFill>
        <p:spPr>
          <a:xfrm>
            <a:off x="0" y="20241"/>
            <a:ext cx="9140900" cy="3873103"/>
          </a:xfrm>
          <a:prstGeom prst="rect">
            <a:avLst/>
          </a:prstGeom>
        </p:spPr>
      </p:pic>
      <p:pic>
        <p:nvPicPr>
          <p:cNvPr id="10" name="Image 9">
            <a:extLst>
              <a:ext uri="{FF2B5EF4-FFF2-40B4-BE49-F238E27FC236}">
                <a16:creationId xmlns:a16="http://schemas.microsoft.com/office/drawing/2014/main" id="{6FED548F-BBC9-4F02-9295-D0436E903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sp>
        <p:nvSpPr>
          <p:cNvPr id="14" name="Espace réservé du contenu 13">
            <a:extLst>
              <a:ext uri="{FF2B5EF4-FFF2-40B4-BE49-F238E27FC236}">
                <a16:creationId xmlns:a16="http://schemas.microsoft.com/office/drawing/2014/main" id="{745FB0ED-1119-4C45-9138-5E9F7BE65D52}"/>
              </a:ext>
            </a:extLst>
          </p:cNvPr>
          <p:cNvSpPr>
            <a:spLocks noGrp="1"/>
          </p:cNvSpPr>
          <p:nvPr>
            <p:ph idx="1"/>
          </p:nvPr>
        </p:nvSpPr>
        <p:spPr>
          <a:xfrm>
            <a:off x="4311550" y="1250156"/>
            <a:ext cx="4629150" cy="3553842"/>
          </a:xfrm>
          <a:solidFill>
            <a:schemeClr val="bg1"/>
          </a:solidFill>
        </p:spPr>
        <p:txBody>
          <a:bodyPr>
            <a:normAutofit fontScale="70000" lnSpcReduction="20000"/>
          </a:bodyPr>
          <a:lstStyle/>
          <a:p>
            <a:pPr marL="0" indent="0">
              <a:buNone/>
            </a:pPr>
            <a:r>
              <a:rPr lang="fr-FR" sz="1950" dirty="0">
                <a:solidFill>
                  <a:srgbClr val="67625E"/>
                </a:solidFill>
              </a:rPr>
              <a:t>La technologie utilisée pour la solution SEMLINK repose sur les nouveaux protocole IoT des objets connectés. Ils communique via les réseaux LoRa et SIGFOX.</a:t>
            </a:r>
          </a:p>
          <a:p>
            <a:pPr marL="0" indent="0">
              <a:buNone/>
            </a:pPr>
            <a:r>
              <a:rPr lang="fr-FR" sz="1950" dirty="0">
                <a:solidFill>
                  <a:srgbClr val="67625E"/>
                </a:solidFill>
              </a:rPr>
              <a:t>Ces protocoles de communication utilisent les longues ondes radios. Ils permettent d’envoyer une information de 12 octets. De très bas débit, il sont très peu consommateurs d’énergie. Ils peuvent ainsi fonctionner sur piles et permettent aux capteurs d’être indépendant et d’avoir une durée de vie de 10 ans. </a:t>
            </a:r>
          </a:p>
          <a:p>
            <a:pPr marL="0" indent="0">
              <a:buNone/>
            </a:pPr>
            <a:r>
              <a:rPr lang="fr-FR" sz="1950" dirty="0">
                <a:solidFill>
                  <a:srgbClr val="67625E"/>
                </a:solidFill>
              </a:rPr>
              <a:t>L’algorithme de traitement des données présent dans l’interface web permet d’automatiser l’exploitation et rendre une information synthétisée. </a:t>
            </a:r>
          </a:p>
          <a:p>
            <a:pPr marL="0" indent="0">
              <a:buNone/>
            </a:pPr>
            <a:r>
              <a:rPr lang="fr-FR" sz="1950" dirty="0">
                <a:solidFill>
                  <a:srgbClr val="67625E"/>
                </a:solidFill>
              </a:rPr>
              <a:t>Fonctionnant en mode cloud et l’intelligence se trouvant sur un serveur externe, tous les abonnés à la plateforme ont un accès immédiat aux évolutions et aux mises à jour. </a:t>
            </a:r>
          </a:p>
          <a:p>
            <a:pPr marL="0" indent="0">
              <a:buNone/>
            </a:pPr>
            <a:r>
              <a:rPr lang="fr-FR" sz="1950" dirty="0">
                <a:solidFill>
                  <a:srgbClr val="67625E"/>
                </a:solidFill>
              </a:rPr>
              <a:t>Le transfert d’information bidirectionnel, la plateforme permet également d’envoyer des ordres qui permettent le contrôle à distance des installations. </a:t>
            </a:r>
          </a:p>
        </p:txBody>
      </p:sp>
      <p:pic>
        <p:nvPicPr>
          <p:cNvPr id="12" name="Image 11">
            <a:extLst>
              <a:ext uri="{FF2B5EF4-FFF2-40B4-BE49-F238E27FC236}">
                <a16:creationId xmlns:a16="http://schemas.microsoft.com/office/drawing/2014/main" id="{4872FC57-95A5-40E9-AD57-5179C604C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sp>
        <p:nvSpPr>
          <p:cNvPr id="11" name="Sous-titre 2">
            <a:extLst>
              <a:ext uri="{FF2B5EF4-FFF2-40B4-BE49-F238E27FC236}">
                <a16:creationId xmlns:a16="http://schemas.microsoft.com/office/drawing/2014/main" id="{026717BB-84EA-430A-8E7E-3D07ED1689FB}"/>
              </a:ext>
            </a:extLst>
          </p:cNvPr>
          <p:cNvSpPr txBox="1">
            <a:spLocks/>
          </p:cNvSpPr>
          <p:nvPr/>
        </p:nvSpPr>
        <p:spPr>
          <a:xfrm>
            <a:off x="457200" y="914516"/>
            <a:ext cx="3610743" cy="394097"/>
          </a:xfrm>
          <a:prstGeom prst="rect">
            <a:avLst/>
          </a:prstGeom>
          <a:solidFill>
            <a:srgbClr val="5BB087"/>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100" b="1" dirty="0">
                <a:solidFill>
                  <a:srgbClr val="67625E"/>
                </a:solidFill>
              </a:rPr>
              <a:t>La Technologie SEMLINK</a:t>
            </a:r>
            <a:endParaRPr lang="fr-FR" sz="2100" dirty="0">
              <a:solidFill>
                <a:srgbClr val="5E5A56"/>
              </a:solidFill>
              <a:latin typeface="Abadi" panose="020B0604020104020204" pitchFamily="34" charset="0"/>
            </a:endParaRPr>
          </a:p>
        </p:txBody>
      </p:sp>
      <p:pic>
        <p:nvPicPr>
          <p:cNvPr id="15" name="Image 14">
            <a:extLst>
              <a:ext uri="{FF2B5EF4-FFF2-40B4-BE49-F238E27FC236}">
                <a16:creationId xmlns:a16="http://schemas.microsoft.com/office/drawing/2014/main" id="{40BF38B9-C909-4F44-BBC0-227CE5CE2406}"/>
              </a:ext>
            </a:extLst>
          </p:cNvPr>
          <p:cNvPicPr>
            <a:picLocks noChangeAspect="1"/>
          </p:cNvPicPr>
          <p:nvPr/>
        </p:nvPicPr>
        <p:blipFill>
          <a:blip r:embed="rId5"/>
          <a:stretch>
            <a:fillRect/>
          </a:stretch>
        </p:blipFill>
        <p:spPr>
          <a:xfrm>
            <a:off x="166318" y="2080449"/>
            <a:ext cx="4106455" cy="1893255"/>
          </a:xfrm>
          <a:prstGeom prst="rect">
            <a:avLst/>
          </a:prstGeom>
        </p:spPr>
      </p:pic>
      <p:pic>
        <p:nvPicPr>
          <p:cNvPr id="16" name="Image 15">
            <a:extLst>
              <a:ext uri="{FF2B5EF4-FFF2-40B4-BE49-F238E27FC236}">
                <a16:creationId xmlns:a16="http://schemas.microsoft.com/office/drawing/2014/main" id="{6ACC23A7-69F9-4088-9DF9-5D728DF7FA8C}"/>
              </a:ext>
            </a:extLst>
          </p:cNvPr>
          <p:cNvPicPr>
            <a:picLocks noChangeAspect="1"/>
          </p:cNvPicPr>
          <p:nvPr/>
        </p:nvPicPr>
        <p:blipFill>
          <a:blip r:embed="rId6"/>
          <a:stretch>
            <a:fillRect/>
          </a:stretch>
        </p:blipFill>
        <p:spPr>
          <a:xfrm rot="20089253">
            <a:off x="1294870" y="3651011"/>
            <a:ext cx="276172" cy="227325"/>
          </a:xfrm>
          <a:prstGeom prst="rect">
            <a:avLst/>
          </a:prstGeom>
        </p:spPr>
      </p:pic>
      <p:pic>
        <p:nvPicPr>
          <p:cNvPr id="17" name="Image 16">
            <a:extLst>
              <a:ext uri="{FF2B5EF4-FFF2-40B4-BE49-F238E27FC236}">
                <a16:creationId xmlns:a16="http://schemas.microsoft.com/office/drawing/2014/main" id="{688C36B9-021F-4AC2-B4ED-F68CB69E2710}"/>
              </a:ext>
            </a:extLst>
          </p:cNvPr>
          <p:cNvPicPr>
            <a:picLocks noChangeAspect="1"/>
          </p:cNvPicPr>
          <p:nvPr/>
        </p:nvPicPr>
        <p:blipFill>
          <a:blip r:embed="rId6"/>
          <a:stretch>
            <a:fillRect/>
          </a:stretch>
        </p:blipFill>
        <p:spPr>
          <a:xfrm>
            <a:off x="2624578" y="2344424"/>
            <a:ext cx="276172" cy="227325"/>
          </a:xfrm>
          <a:prstGeom prst="rect">
            <a:avLst/>
          </a:prstGeom>
        </p:spPr>
      </p:pic>
      <p:pic>
        <p:nvPicPr>
          <p:cNvPr id="18" name="Image 17">
            <a:extLst>
              <a:ext uri="{FF2B5EF4-FFF2-40B4-BE49-F238E27FC236}">
                <a16:creationId xmlns:a16="http://schemas.microsoft.com/office/drawing/2014/main" id="{5DA49321-DB22-44E1-860C-0FB7E5303BF4}"/>
              </a:ext>
            </a:extLst>
          </p:cNvPr>
          <p:cNvPicPr>
            <a:picLocks noChangeAspect="1"/>
          </p:cNvPicPr>
          <p:nvPr/>
        </p:nvPicPr>
        <p:blipFill>
          <a:blip r:embed="rId6"/>
          <a:stretch>
            <a:fillRect/>
          </a:stretch>
        </p:blipFill>
        <p:spPr>
          <a:xfrm>
            <a:off x="1213779" y="2344425"/>
            <a:ext cx="276172" cy="227325"/>
          </a:xfrm>
          <a:prstGeom prst="rect">
            <a:avLst/>
          </a:prstGeom>
        </p:spPr>
      </p:pic>
      <p:pic>
        <p:nvPicPr>
          <p:cNvPr id="19" name="Image 18">
            <a:extLst>
              <a:ext uri="{FF2B5EF4-FFF2-40B4-BE49-F238E27FC236}">
                <a16:creationId xmlns:a16="http://schemas.microsoft.com/office/drawing/2014/main" id="{C5FCDB08-B517-403D-80DB-63DCFE59616E}"/>
              </a:ext>
            </a:extLst>
          </p:cNvPr>
          <p:cNvPicPr>
            <a:picLocks noChangeAspect="1"/>
          </p:cNvPicPr>
          <p:nvPr/>
        </p:nvPicPr>
        <p:blipFill>
          <a:blip r:embed="rId7"/>
          <a:stretch>
            <a:fillRect/>
          </a:stretch>
        </p:blipFill>
        <p:spPr>
          <a:xfrm>
            <a:off x="3736162" y="2518569"/>
            <a:ext cx="192845" cy="169787"/>
          </a:xfrm>
          <a:prstGeom prst="rect">
            <a:avLst/>
          </a:prstGeom>
        </p:spPr>
      </p:pic>
      <p:pic>
        <p:nvPicPr>
          <p:cNvPr id="20" name="Image 19">
            <a:extLst>
              <a:ext uri="{FF2B5EF4-FFF2-40B4-BE49-F238E27FC236}">
                <a16:creationId xmlns:a16="http://schemas.microsoft.com/office/drawing/2014/main" id="{F2C699DD-D82A-4B9C-BB34-4D9AC018AF28}"/>
              </a:ext>
            </a:extLst>
          </p:cNvPr>
          <p:cNvPicPr>
            <a:picLocks noChangeAspect="1"/>
          </p:cNvPicPr>
          <p:nvPr/>
        </p:nvPicPr>
        <p:blipFill>
          <a:blip r:embed="rId8"/>
          <a:stretch>
            <a:fillRect/>
          </a:stretch>
        </p:blipFill>
        <p:spPr>
          <a:xfrm>
            <a:off x="4035377" y="2504477"/>
            <a:ext cx="237396" cy="183879"/>
          </a:xfrm>
          <a:prstGeom prst="rect">
            <a:avLst/>
          </a:prstGeom>
        </p:spPr>
      </p:pic>
    </p:spTree>
    <p:extLst>
      <p:ext uri="{BB962C8B-B14F-4D97-AF65-F5344CB8AC3E}">
        <p14:creationId xmlns:p14="http://schemas.microsoft.com/office/powerpoint/2010/main" val="340670214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7D12183-BD1B-4DFC-813E-A1D7C5A288C2}"/>
              </a:ext>
            </a:extLst>
          </p:cNvPr>
          <p:cNvPicPr>
            <a:picLocks noChangeAspect="1"/>
          </p:cNvPicPr>
          <p:nvPr/>
        </p:nvPicPr>
        <p:blipFill>
          <a:blip r:embed="rId2"/>
          <a:stretch>
            <a:fillRect/>
          </a:stretch>
        </p:blipFill>
        <p:spPr>
          <a:xfrm>
            <a:off x="0" y="20241"/>
            <a:ext cx="9140900" cy="3873103"/>
          </a:xfrm>
          <a:prstGeom prst="rect">
            <a:avLst/>
          </a:prstGeom>
        </p:spPr>
      </p:pic>
      <p:pic>
        <p:nvPicPr>
          <p:cNvPr id="10" name="Image 9">
            <a:extLst>
              <a:ext uri="{FF2B5EF4-FFF2-40B4-BE49-F238E27FC236}">
                <a16:creationId xmlns:a16="http://schemas.microsoft.com/office/drawing/2014/main" id="{6FED548F-BBC9-4F02-9295-D0436E903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pic>
        <p:nvPicPr>
          <p:cNvPr id="12" name="Image 11">
            <a:extLst>
              <a:ext uri="{FF2B5EF4-FFF2-40B4-BE49-F238E27FC236}">
                <a16:creationId xmlns:a16="http://schemas.microsoft.com/office/drawing/2014/main" id="{4872FC57-95A5-40E9-AD57-5179C604C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pic>
        <p:nvPicPr>
          <p:cNvPr id="15" name="Espace réservé du contenu 8">
            <a:extLst>
              <a:ext uri="{FF2B5EF4-FFF2-40B4-BE49-F238E27FC236}">
                <a16:creationId xmlns:a16="http://schemas.microsoft.com/office/drawing/2014/main" id="{DEC58709-1E0D-44D0-A136-26CA38BE37AB}"/>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t="25340" b="13077"/>
          <a:stretch/>
        </p:blipFill>
        <p:spPr>
          <a:xfrm>
            <a:off x="133207" y="1026826"/>
            <a:ext cx="8668171" cy="4063307"/>
          </a:xfrm>
        </p:spPr>
      </p:pic>
      <p:pic>
        <p:nvPicPr>
          <p:cNvPr id="8" name="Image 7">
            <a:extLst>
              <a:ext uri="{FF2B5EF4-FFF2-40B4-BE49-F238E27FC236}">
                <a16:creationId xmlns:a16="http://schemas.microsoft.com/office/drawing/2014/main" id="{86B79542-2131-49E9-ADEE-89BD89E04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2309" y="2058382"/>
            <a:ext cx="482180" cy="297344"/>
          </a:xfrm>
          <a:prstGeom prst="rect">
            <a:avLst/>
          </a:prstGeom>
        </p:spPr>
      </p:pic>
      <p:pic>
        <p:nvPicPr>
          <p:cNvPr id="17" name="Image 16">
            <a:extLst>
              <a:ext uri="{FF2B5EF4-FFF2-40B4-BE49-F238E27FC236}">
                <a16:creationId xmlns:a16="http://schemas.microsoft.com/office/drawing/2014/main" id="{3F2BE333-30B1-4124-81DD-8F01E2E605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05563" y="2058382"/>
            <a:ext cx="790823" cy="290258"/>
          </a:xfrm>
          <a:prstGeom prst="rect">
            <a:avLst/>
          </a:prstGeom>
        </p:spPr>
      </p:pic>
    </p:spTree>
    <p:extLst>
      <p:ext uri="{BB962C8B-B14F-4D97-AF65-F5344CB8AC3E}">
        <p14:creationId xmlns:p14="http://schemas.microsoft.com/office/powerpoint/2010/main" val="135354590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2233E4A-45E7-4C10-B120-AD31AC0E4008}"/>
              </a:ext>
            </a:extLst>
          </p:cNvPr>
          <p:cNvPicPr>
            <a:picLocks noChangeAspect="1"/>
          </p:cNvPicPr>
          <p:nvPr/>
        </p:nvPicPr>
        <p:blipFill>
          <a:blip r:embed="rId2"/>
          <a:stretch>
            <a:fillRect/>
          </a:stretch>
        </p:blipFill>
        <p:spPr>
          <a:xfrm>
            <a:off x="0" y="20241"/>
            <a:ext cx="9140900" cy="3873103"/>
          </a:xfrm>
          <a:prstGeom prst="rect">
            <a:avLst/>
          </a:prstGeom>
        </p:spPr>
      </p:pic>
      <p:pic>
        <p:nvPicPr>
          <p:cNvPr id="5" name="Image 4">
            <a:extLst>
              <a:ext uri="{FF2B5EF4-FFF2-40B4-BE49-F238E27FC236}">
                <a16:creationId xmlns:a16="http://schemas.microsoft.com/office/drawing/2014/main" id="{48F2D08A-E25F-4A97-AECA-16BE1FFCB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pic>
        <p:nvPicPr>
          <p:cNvPr id="6" name="Image 5">
            <a:extLst>
              <a:ext uri="{FF2B5EF4-FFF2-40B4-BE49-F238E27FC236}">
                <a16:creationId xmlns:a16="http://schemas.microsoft.com/office/drawing/2014/main" id="{F351D944-D1AF-4CDF-940F-791BD4521C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sp>
        <p:nvSpPr>
          <p:cNvPr id="7" name="Sous-titre 2">
            <a:extLst>
              <a:ext uri="{FF2B5EF4-FFF2-40B4-BE49-F238E27FC236}">
                <a16:creationId xmlns:a16="http://schemas.microsoft.com/office/drawing/2014/main" id="{390FA5F9-93F1-4781-9C02-457C4055B8E5}"/>
              </a:ext>
            </a:extLst>
          </p:cNvPr>
          <p:cNvSpPr txBox="1">
            <a:spLocks/>
          </p:cNvSpPr>
          <p:nvPr/>
        </p:nvSpPr>
        <p:spPr>
          <a:xfrm>
            <a:off x="914415" y="857204"/>
            <a:ext cx="6784594" cy="394097"/>
          </a:xfrm>
          <a:prstGeom prst="rect">
            <a:avLst/>
          </a:prstGeom>
          <a:solidFill>
            <a:srgbClr val="5BB087"/>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100" dirty="0">
                <a:solidFill>
                  <a:srgbClr val="5E5A56"/>
                </a:solidFill>
                <a:latin typeface="Abadi" panose="020B0604020104020204" pitchFamily="34" charset="0"/>
              </a:rPr>
              <a:t>État d’avancement et principaux développements à venir</a:t>
            </a:r>
          </a:p>
        </p:txBody>
      </p:sp>
      <p:sp>
        <p:nvSpPr>
          <p:cNvPr id="8" name="Espace réservé du contenu 13">
            <a:extLst>
              <a:ext uri="{FF2B5EF4-FFF2-40B4-BE49-F238E27FC236}">
                <a16:creationId xmlns:a16="http://schemas.microsoft.com/office/drawing/2014/main" id="{A285544C-6E88-4B7C-9E65-4CC7EAC04D37}"/>
              </a:ext>
            </a:extLst>
          </p:cNvPr>
          <p:cNvSpPr txBox="1">
            <a:spLocks/>
          </p:cNvSpPr>
          <p:nvPr/>
        </p:nvSpPr>
        <p:spPr>
          <a:xfrm>
            <a:off x="683568" y="1263584"/>
            <a:ext cx="8380920" cy="3222254"/>
          </a:xfrm>
          <a:prstGeom prst="rect">
            <a:avLst/>
          </a:prstGeom>
          <a:solidFill>
            <a:schemeClr val="bg1"/>
          </a:solidFill>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1650" b="1" u="sng" dirty="0">
                <a:solidFill>
                  <a:srgbClr val="67625E"/>
                </a:solidFill>
              </a:rPr>
              <a:t>Etat d’avancement : </a:t>
            </a:r>
          </a:p>
          <a:p>
            <a:pPr marL="0" indent="0">
              <a:buNone/>
            </a:pPr>
            <a:r>
              <a:rPr lang="fr-FR" sz="1650" dirty="0">
                <a:solidFill>
                  <a:srgbClr val="67625E"/>
                </a:solidFill>
              </a:rPr>
              <a:t>Notre solution est développée et nous avons déjà équipé 5 copropriétés, 2 immeubles de bureaux et sommes sur le point d’équiper 4 collèges. Nous avons réalisé les tests et la solution est opérationnel. Nous recherchons actuellement des financements pour l’embauche de salariés électroniciens pour la production des capteurs, et des salariés informaticiens pour le paramétrage des capteurs et de la plateforme pour chaque site équipé. Nous ouvrons courant Avril une seconde agence à Lyon.</a:t>
            </a:r>
          </a:p>
          <a:p>
            <a:pPr marL="0" indent="0">
              <a:buNone/>
            </a:pPr>
            <a:endParaRPr lang="fr-FR" sz="1650" dirty="0">
              <a:solidFill>
                <a:srgbClr val="67625E"/>
              </a:solidFill>
            </a:endParaRPr>
          </a:p>
          <a:p>
            <a:pPr marL="0" indent="0">
              <a:buNone/>
            </a:pPr>
            <a:r>
              <a:rPr lang="fr-FR" sz="1650" b="1" u="sng" dirty="0">
                <a:solidFill>
                  <a:srgbClr val="67625E"/>
                </a:solidFill>
              </a:rPr>
              <a:t>R&amp;D : </a:t>
            </a:r>
          </a:p>
          <a:p>
            <a:pPr marL="0" indent="0">
              <a:buNone/>
            </a:pPr>
            <a:r>
              <a:rPr lang="fr-FR" sz="1650" dirty="0">
                <a:solidFill>
                  <a:srgbClr val="67625E"/>
                </a:solidFill>
              </a:rPr>
              <a:t>Les prochains développements à venir sont : un capteur CO2, un capteur relevant les débits au niveau des vannes d’équilibrage des colonnes de chauffage pour facilité l’équilibrage des réseaux, et un carnet de chaufferie numérique qui permettraient, de consulter le carnet de chaufferie à distance et s’assurer qu’il soit correctement tenu. Des alarmes préventives pour l’entretien, mensuel, trimestriel, biannuel et annuel des installations.</a:t>
            </a:r>
          </a:p>
          <a:p>
            <a:pPr marL="0" indent="0">
              <a:buNone/>
            </a:pPr>
            <a:r>
              <a:rPr lang="fr-FR" sz="1650" dirty="0">
                <a:solidFill>
                  <a:srgbClr val="67625E"/>
                </a:solidFill>
              </a:rPr>
              <a:t> </a:t>
            </a:r>
          </a:p>
          <a:p>
            <a:pPr>
              <a:buFontTx/>
              <a:buChar char="-"/>
            </a:pPr>
            <a:endParaRPr lang="fr-FR" sz="1650" dirty="0">
              <a:solidFill>
                <a:srgbClr val="67625E"/>
              </a:solidFill>
            </a:endParaRPr>
          </a:p>
          <a:p>
            <a:pPr marL="0" indent="0">
              <a:buFont typeface="Arial" panose="020B0604020202020204" pitchFamily="34" charset="0"/>
              <a:buNone/>
            </a:pPr>
            <a:r>
              <a:rPr lang="fr-FR" sz="1650" dirty="0">
                <a:solidFill>
                  <a:srgbClr val="67625E"/>
                </a:solidFill>
              </a:rPr>
              <a:t> </a:t>
            </a:r>
          </a:p>
        </p:txBody>
      </p:sp>
    </p:spTree>
    <p:extLst>
      <p:ext uri="{BB962C8B-B14F-4D97-AF65-F5344CB8AC3E}">
        <p14:creationId xmlns:p14="http://schemas.microsoft.com/office/powerpoint/2010/main" val="2094076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2233E4A-45E7-4C10-B120-AD31AC0E4008}"/>
              </a:ext>
            </a:extLst>
          </p:cNvPr>
          <p:cNvPicPr>
            <a:picLocks noChangeAspect="1"/>
          </p:cNvPicPr>
          <p:nvPr/>
        </p:nvPicPr>
        <p:blipFill>
          <a:blip r:embed="rId2"/>
          <a:stretch>
            <a:fillRect/>
          </a:stretch>
        </p:blipFill>
        <p:spPr>
          <a:xfrm>
            <a:off x="0" y="20241"/>
            <a:ext cx="9140900" cy="3873103"/>
          </a:xfrm>
          <a:prstGeom prst="rect">
            <a:avLst/>
          </a:prstGeom>
        </p:spPr>
      </p:pic>
      <p:pic>
        <p:nvPicPr>
          <p:cNvPr id="5" name="Image 4">
            <a:extLst>
              <a:ext uri="{FF2B5EF4-FFF2-40B4-BE49-F238E27FC236}">
                <a16:creationId xmlns:a16="http://schemas.microsoft.com/office/drawing/2014/main" id="{48F2D08A-E25F-4A97-AECA-16BE1FFCB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pic>
        <p:nvPicPr>
          <p:cNvPr id="6" name="Image 5">
            <a:extLst>
              <a:ext uri="{FF2B5EF4-FFF2-40B4-BE49-F238E27FC236}">
                <a16:creationId xmlns:a16="http://schemas.microsoft.com/office/drawing/2014/main" id="{F351D944-D1AF-4CDF-940F-791BD4521C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sp>
        <p:nvSpPr>
          <p:cNvPr id="7" name="Sous-titre 2">
            <a:extLst>
              <a:ext uri="{FF2B5EF4-FFF2-40B4-BE49-F238E27FC236}">
                <a16:creationId xmlns:a16="http://schemas.microsoft.com/office/drawing/2014/main" id="{390FA5F9-93F1-4781-9C02-457C4055B8E5}"/>
              </a:ext>
            </a:extLst>
          </p:cNvPr>
          <p:cNvSpPr txBox="1">
            <a:spLocks/>
          </p:cNvSpPr>
          <p:nvPr/>
        </p:nvSpPr>
        <p:spPr>
          <a:xfrm>
            <a:off x="914415" y="857204"/>
            <a:ext cx="3657585" cy="394097"/>
          </a:xfrm>
          <a:prstGeom prst="rect">
            <a:avLst/>
          </a:prstGeom>
          <a:solidFill>
            <a:srgbClr val="5BB087"/>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100" dirty="0">
                <a:solidFill>
                  <a:srgbClr val="5E5A56"/>
                </a:solidFill>
                <a:latin typeface="Abadi" panose="020B0604020104020204" pitchFamily="34" charset="0"/>
              </a:rPr>
              <a:t>Caractère innovant du projet</a:t>
            </a:r>
          </a:p>
        </p:txBody>
      </p:sp>
      <p:sp>
        <p:nvSpPr>
          <p:cNvPr id="9" name="Espace réservé du contenu 13">
            <a:extLst>
              <a:ext uri="{FF2B5EF4-FFF2-40B4-BE49-F238E27FC236}">
                <a16:creationId xmlns:a16="http://schemas.microsoft.com/office/drawing/2014/main" id="{7E4104C1-473A-4B5B-ACAA-14F0A541D13B}"/>
              </a:ext>
            </a:extLst>
          </p:cNvPr>
          <p:cNvSpPr txBox="1">
            <a:spLocks/>
          </p:cNvSpPr>
          <p:nvPr/>
        </p:nvSpPr>
        <p:spPr>
          <a:xfrm>
            <a:off x="683568" y="1263584"/>
            <a:ext cx="8380920" cy="3222254"/>
          </a:xfrm>
          <a:prstGeom prst="rect">
            <a:avLst/>
          </a:prstGeom>
          <a:solidFill>
            <a:schemeClr val="bg1"/>
          </a:solidFill>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1650" dirty="0">
                <a:solidFill>
                  <a:srgbClr val="67625E"/>
                </a:solidFill>
              </a:rPr>
              <a:t>Notre projet est innovant sur plusieurs points :</a:t>
            </a:r>
          </a:p>
          <a:p>
            <a:pPr>
              <a:buFontTx/>
              <a:buChar char="-"/>
            </a:pPr>
            <a:r>
              <a:rPr lang="fr-FR" sz="1650" dirty="0">
                <a:solidFill>
                  <a:srgbClr val="67625E"/>
                </a:solidFill>
              </a:rPr>
              <a:t>Il facilite la mise en œuvre de moyens de supervision des installations, indispensables pour assurer les performances visées des bâtiments de demain, particulièrement en rénovation.</a:t>
            </a:r>
          </a:p>
          <a:p>
            <a:pPr>
              <a:buFontTx/>
              <a:buChar char="-"/>
            </a:pPr>
            <a:r>
              <a:rPr lang="fr-FR" sz="1650" dirty="0">
                <a:solidFill>
                  <a:srgbClr val="67625E"/>
                </a:solidFill>
              </a:rPr>
              <a:t>Il facilite la compréhension et l’analyse des données et permet une compréhension rapide des paramètres nécessaires à la supervision des installations climatiques</a:t>
            </a:r>
          </a:p>
          <a:p>
            <a:pPr>
              <a:buFontTx/>
              <a:buChar char="-"/>
            </a:pPr>
            <a:r>
              <a:rPr lang="fr-FR" sz="1650" dirty="0">
                <a:solidFill>
                  <a:srgbClr val="67625E"/>
                </a:solidFill>
              </a:rPr>
              <a:t>Il tient compte de l’utilisateur final qui souhaite désormais s’impliquer dans la gestion de ses installations en vu de faire des économies d’énergie, d’atteindre des performances et d’améliorer son confort.</a:t>
            </a:r>
          </a:p>
          <a:p>
            <a:pPr>
              <a:buFontTx/>
              <a:buChar char="-"/>
            </a:pPr>
            <a:r>
              <a:rPr lang="fr-FR" sz="1650" dirty="0">
                <a:solidFill>
                  <a:srgbClr val="67625E"/>
                </a:solidFill>
              </a:rPr>
              <a:t>Il entre dans la conception de la ville du futur qui doit limiter les déplacements et permet le contrôle à distance des installations. </a:t>
            </a:r>
          </a:p>
          <a:p>
            <a:pPr marL="0" indent="0">
              <a:buNone/>
            </a:pPr>
            <a:r>
              <a:rPr lang="fr-FR" sz="1650" dirty="0">
                <a:solidFill>
                  <a:srgbClr val="67625E"/>
                </a:solidFill>
              </a:rPr>
              <a:t> </a:t>
            </a:r>
          </a:p>
          <a:p>
            <a:pPr>
              <a:buFontTx/>
              <a:buChar char="-"/>
            </a:pPr>
            <a:endParaRPr lang="fr-FR" sz="1650" dirty="0">
              <a:solidFill>
                <a:srgbClr val="67625E"/>
              </a:solidFill>
            </a:endParaRPr>
          </a:p>
          <a:p>
            <a:pPr marL="0" indent="0">
              <a:buFont typeface="Arial" panose="020B0604020202020204" pitchFamily="34" charset="0"/>
              <a:buNone/>
            </a:pPr>
            <a:r>
              <a:rPr lang="fr-FR" sz="1650" dirty="0">
                <a:solidFill>
                  <a:srgbClr val="67625E"/>
                </a:solidFill>
              </a:rPr>
              <a:t> </a:t>
            </a:r>
          </a:p>
        </p:txBody>
      </p:sp>
    </p:spTree>
    <p:extLst>
      <p:ext uri="{BB962C8B-B14F-4D97-AF65-F5344CB8AC3E}">
        <p14:creationId xmlns:p14="http://schemas.microsoft.com/office/powerpoint/2010/main" val="3743292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2233E4A-45E7-4C10-B120-AD31AC0E4008}"/>
              </a:ext>
            </a:extLst>
          </p:cNvPr>
          <p:cNvPicPr>
            <a:picLocks noChangeAspect="1"/>
          </p:cNvPicPr>
          <p:nvPr/>
        </p:nvPicPr>
        <p:blipFill>
          <a:blip r:embed="rId2"/>
          <a:stretch>
            <a:fillRect/>
          </a:stretch>
        </p:blipFill>
        <p:spPr>
          <a:xfrm>
            <a:off x="0" y="20241"/>
            <a:ext cx="9140900" cy="3873103"/>
          </a:xfrm>
          <a:prstGeom prst="rect">
            <a:avLst/>
          </a:prstGeom>
        </p:spPr>
      </p:pic>
      <p:pic>
        <p:nvPicPr>
          <p:cNvPr id="5" name="Image 4">
            <a:extLst>
              <a:ext uri="{FF2B5EF4-FFF2-40B4-BE49-F238E27FC236}">
                <a16:creationId xmlns:a16="http://schemas.microsoft.com/office/drawing/2014/main" id="{48F2D08A-E25F-4A97-AECA-16BE1FFCB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pic>
        <p:nvPicPr>
          <p:cNvPr id="6" name="Image 5">
            <a:extLst>
              <a:ext uri="{FF2B5EF4-FFF2-40B4-BE49-F238E27FC236}">
                <a16:creationId xmlns:a16="http://schemas.microsoft.com/office/drawing/2014/main" id="{F351D944-D1AF-4CDF-940F-791BD4521C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sp>
        <p:nvSpPr>
          <p:cNvPr id="7" name="Sous-titre 2">
            <a:extLst>
              <a:ext uri="{FF2B5EF4-FFF2-40B4-BE49-F238E27FC236}">
                <a16:creationId xmlns:a16="http://schemas.microsoft.com/office/drawing/2014/main" id="{390FA5F9-93F1-4781-9C02-457C4055B8E5}"/>
              </a:ext>
            </a:extLst>
          </p:cNvPr>
          <p:cNvSpPr txBox="1">
            <a:spLocks/>
          </p:cNvSpPr>
          <p:nvPr/>
        </p:nvSpPr>
        <p:spPr>
          <a:xfrm>
            <a:off x="914415" y="857204"/>
            <a:ext cx="3657585" cy="394097"/>
          </a:xfrm>
          <a:prstGeom prst="rect">
            <a:avLst/>
          </a:prstGeom>
          <a:solidFill>
            <a:srgbClr val="5BB087"/>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100" dirty="0">
                <a:solidFill>
                  <a:srgbClr val="5E5A56"/>
                </a:solidFill>
                <a:latin typeface="Abadi" panose="020B0604020104020204" pitchFamily="34" charset="0"/>
              </a:rPr>
              <a:t>Caractère innovant du projet</a:t>
            </a:r>
          </a:p>
        </p:txBody>
      </p:sp>
      <p:sp>
        <p:nvSpPr>
          <p:cNvPr id="9" name="Espace réservé du contenu 13">
            <a:extLst>
              <a:ext uri="{FF2B5EF4-FFF2-40B4-BE49-F238E27FC236}">
                <a16:creationId xmlns:a16="http://schemas.microsoft.com/office/drawing/2014/main" id="{7E4104C1-473A-4B5B-ACAA-14F0A541D13B}"/>
              </a:ext>
            </a:extLst>
          </p:cNvPr>
          <p:cNvSpPr txBox="1">
            <a:spLocks/>
          </p:cNvSpPr>
          <p:nvPr/>
        </p:nvSpPr>
        <p:spPr>
          <a:xfrm>
            <a:off x="683568" y="1263584"/>
            <a:ext cx="8380920" cy="3222254"/>
          </a:xfrm>
          <a:prstGeom prst="rect">
            <a:avLst/>
          </a:prstGeom>
          <a:solidFill>
            <a:schemeClr val="bg1"/>
          </a:solidFill>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1650" dirty="0">
                <a:solidFill>
                  <a:srgbClr val="67625E"/>
                </a:solidFill>
              </a:rPr>
              <a:t>Notre projet est innovant sur plusieurs points :</a:t>
            </a:r>
          </a:p>
          <a:p>
            <a:pPr>
              <a:buFontTx/>
              <a:buChar char="-"/>
            </a:pPr>
            <a:r>
              <a:rPr lang="fr-FR" sz="1650" dirty="0">
                <a:solidFill>
                  <a:srgbClr val="67625E"/>
                </a:solidFill>
              </a:rPr>
              <a:t>Il facilite la mise en œuvre de moyens de supervision des installations, indispensables pour assurer les performances visées des bâtiments de demain, particulièrement en rénovation.</a:t>
            </a:r>
          </a:p>
          <a:p>
            <a:pPr>
              <a:buFontTx/>
              <a:buChar char="-"/>
            </a:pPr>
            <a:r>
              <a:rPr lang="fr-FR" sz="1650" dirty="0">
                <a:solidFill>
                  <a:srgbClr val="67625E"/>
                </a:solidFill>
              </a:rPr>
              <a:t>Il facilite la compréhension et l’analyse des données et permet une compréhension rapide des paramètres nécessaires à la supervision des installations climatiques</a:t>
            </a:r>
          </a:p>
          <a:p>
            <a:pPr>
              <a:buFontTx/>
              <a:buChar char="-"/>
            </a:pPr>
            <a:r>
              <a:rPr lang="fr-FR" sz="1650" dirty="0">
                <a:solidFill>
                  <a:srgbClr val="67625E"/>
                </a:solidFill>
              </a:rPr>
              <a:t>Il tient compte de l’utilisateur final qui souhaite désormais s’impliquer dans la gestion de ses installations en vu de faire des économies d’énergie, d’atteindre des performances et d’améliorer son confort.</a:t>
            </a:r>
          </a:p>
          <a:p>
            <a:pPr>
              <a:buFontTx/>
              <a:buChar char="-"/>
            </a:pPr>
            <a:r>
              <a:rPr lang="fr-FR" sz="1650" dirty="0">
                <a:solidFill>
                  <a:srgbClr val="67625E"/>
                </a:solidFill>
              </a:rPr>
              <a:t>Il entre dans la conception de la ville du futur qui doit limiter les déplacements et permet le contrôle à distance des installations. </a:t>
            </a:r>
          </a:p>
          <a:p>
            <a:pPr>
              <a:buFontTx/>
              <a:buChar char="-"/>
            </a:pPr>
            <a:endParaRPr lang="fr-FR" sz="1650" dirty="0">
              <a:solidFill>
                <a:srgbClr val="67625E"/>
              </a:solidFill>
            </a:endParaRPr>
          </a:p>
          <a:p>
            <a:pPr marL="0" indent="0">
              <a:buNone/>
            </a:pPr>
            <a:r>
              <a:rPr lang="fr-FR" sz="1650" dirty="0">
                <a:solidFill>
                  <a:srgbClr val="67625E"/>
                </a:solidFill>
              </a:rPr>
              <a:t>A ce jour, aucune collaboration avec des grands groupes n’a été envisagée.</a:t>
            </a:r>
          </a:p>
          <a:p>
            <a:pPr marL="0" indent="0">
              <a:buNone/>
            </a:pPr>
            <a:r>
              <a:rPr lang="fr-FR" sz="1650" dirty="0">
                <a:solidFill>
                  <a:srgbClr val="67625E"/>
                </a:solidFill>
              </a:rPr>
              <a:t> </a:t>
            </a:r>
          </a:p>
          <a:p>
            <a:pPr>
              <a:buFontTx/>
              <a:buChar char="-"/>
            </a:pPr>
            <a:endParaRPr lang="fr-FR" sz="1650" dirty="0">
              <a:solidFill>
                <a:srgbClr val="67625E"/>
              </a:solidFill>
            </a:endParaRPr>
          </a:p>
          <a:p>
            <a:pPr marL="0" indent="0">
              <a:buFont typeface="Arial" panose="020B0604020202020204" pitchFamily="34" charset="0"/>
              <a:buNone/>
            </a:pPr>
            <a:r>
              <a:rPr lang="fr-FR" sz="1650" dirty="0">
                <a:solidFill>
                  <a:srgbClr val="67625E"/>
                </a:solidFill>
              </a:rPr>
              <a:t> </a:t>
            </a:r>
          </a:p>
        </p:txBody>
      </p:sp>
    </p:spTree>
    <p:extLst>
      <p:ext uri="{BB962C8B-B14F-4D97-AF65-F5344CB8AC3E}">
        <p14:creationId xmlns:p14="http://schemas.microsoft.com/office/powerpoint/2010/main" val="3970677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2233E4A-45E7-4C10-B120-AD31AC0E4008}"/>
              </a:ext>
            </a:extLst>
          </p:cNvPr>
          <p:cNvPicPr>
            <a:picLocks noChangeAspect="1"/>
          </p:cNvPicPr>
          <p:nvPr/>
        </p:nvPicPr>
        <p:blipFill>
          <a:blip r:embed="rId2"/>
          <a:stretch>
            <a:fillRect/>
          </a:stretch>
        </p:blipFill>
        <p:spPr>
          <a:xfrm>
            <a:off x="0" y="20241"/>
            <a:ext cx="9140900" cy="3873103"/>
          </a:xfrm>
          <a:prstGeom prst="rect">
            <a:avLst/>
          </a:prstGeom>
        </p:spPr>
      </p:pic>
      <p:pic>
        <p:nvPicPr>
          <p:cNvPr id="5" name="Image 4">
            <a:extLst>
              <a:ext uri="{FF2B5EF4-FFF2-40B4-BE49-F238E27FC236}">
                <a16:creationId xmlns:a16="http://schemas.microsoft.com/office/drawing/2014/main" id="{48F2D08A-E25F-4A97-AECA-16BE1FFCB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pic>
        <p:nvPicPr>
          <p:cNvPr id="6" name="Image 5">
            <a:extLst>
              <a:ext uri="{FF2B5EF4-FFF2-40B4-BE49-F238E27FC236}">
                <a16:creationId xmlns:a16="http://schemas.microsoft.com/office/drawing/2014/main" id="{F351D944-D1AF-4CDF-940F-791BD4521C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sp>
        <p:nvSpPr>
          <p:cNvPr id="7" name="Sous-titre 2">
            <a:extLst>
              <a:ext uri="{FF2B5EF4-FFF2-40B4-BE49-F238E27FC236}">
                <a16:creationId xmlns:a16="http://schemas.microsoft.com/office/drawing/2014/main" id="{390FA5F9-93F1-4781-9C02-457C4055B8E5}"/>
              </a:ext>
            </a:extLst>
          </p:cNvPr>
          <p:cNvSpPr txBox="1">
            <a:spLocks/>
          </p:cNvSpPr>
          <p:nvPr/>
        </p:nvSpPr>
        <p:spPr>
          <a:xfrm>
            <a:off x="914416" y="857204"/>
            <a:ext cx="7546016" cy="394097"/>
          </a:xfrm>
          <a:prstGeom prst="rect">
            <a:avLst/>
          </a:prstGeom>
          <a:solidFill>
            <a:srgbClr val="5BB087"/>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100" dirty="0">
                <a:solidFill>
                  <a:srgbClr val="5E5A56"/>
                </a:solidFill>
                <a:latin typeface="Abadi" panose="020B0604020104020204" pitchFamily="34" charset="0"/>
              </a:rPr>
              <a:t>Equipe actuelle, nombre de salariés futurs et CV des dirigeants</a:t>
            </a:r>
          </a:p>
          <a:p>
            <a:pPr marL="0" indent="0">
              <a:buNone/>
            </a:pPr>
            <a:endParaRPr lang="fr-FR" sz="2100" dirty="0">
              <a:solidFill>
                <a:srgbClr val="5E5A56"/>
              </a:solidFill>
              <a:latin typeface="Abadi" panose="020B0604020104020204" pitchFamily="34" charset="0"/>
            </a:endParaRPr>
          </a:p>
        </p:txBody>
      </p:sp>
      <p:sp>
        <p:nvSpPr>
          <p:cNvPr id="2" name="Rectangle 1">
            <a:extLst>
              <a:ext uri="{FF2B5EF4-FFF2-40B4-BE49-F238E27FC236}">
                <a16:creationId xmlns:a16="http://schemas.microsoft.com/office/drawing/2014/main" id="{FD902CD2-0400-4791-9226-2046EFC8655F}"/>
              </a:ext>
            </a:extLst>
          </p:cNvPr>
          <p:cNvSpPr/>
          <p:nvPr/>
        </p:nvSpPr>
        <p:spPr>
          <a:xfrm>
            <a:off x="2240033" y="1675313"/>
            <a:ext cx="1368152" cy="452618"/>
          </a:xfrm>
          <a:prstGeom prst="rect">
            <a:avLst/>
          </a:prstGeom>
          <a:solidFill>
            <a:srgbClr val="5BB0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Julien MICHET</a:t>
            </a:r>
          </a:p>
        </p:txBody>
      </p:sp>
      <p:sp>
        <p:nvSpPr>
          <p:cNvPr id="10" name="Rectangle 9">
            <a:extLst>
              <a:ext uri="{FF2B5EF4-FFF2-40B4-BE49-F238E27FC236}">
                <a16:creationId xmlns:a16="http://schemas.microsoft.com/office/drawing/2014/main" id="{AE090A3A-4F7B-4B3A-86BD-BDA403F24998}"/>
              </a:ext>
            </a:extLst>
          </p:cNvPr>
          <p:cNvSpPr/>
          <p:nvPr/>
        </p:nvSpPr>
        <p:spPr>
          <a:xfrm>
            <a:off x="3699617" y="1674606"/>
            <a:ext cx="1368152" cy="452618"/>
          </a:xfrm>
          <a:prstGeom prst="rect">
            <a:avLst/>
          </a:prstGeom>
          <a:solidFill>
            <a:srgbClr val="5BB0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Joséphine LEDOUX</a:t>
            </a:r>
          </a:p>
        </p:txBody>
      </p:sp>
      <p:sp>
        <p:nvSpPr>
          <p:cNvPr id="11" name="Rectangle 10">
            <a:extLst>
              <a:ext uri="{FF2B5EF4-FFF2-40B4-BE49-F238E27FC236}">
                <a16:creationId xmlns:a16="http://schemas.microsoft.com/office/drawing/2014/main" id="{31892BBD-7F60-4353-A0A0-921EE938950E}"/>
              </a:ext>
            </a:extLst>
          </p:cNvPr>
          <p:cNvSpPr/>
          <p:nvPr/>
        </p:nvSpPr>
        <p:spPr>
          <a:xfrm>
            <a:off x="5160140" y="1675313"/>
            <a:ext cx="1368152" cy="452618"/>
          </a:xfrm>
          <a:prstGeom prst="rect">
            <a:avLst/>
          </a:prstGeom>
          <a:solidFill>
            <a:srgbClr val="5BB0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Olivier PERCHET</a:t>
            </a:r>
          </a:p>
        </p:txBody>
      </p:sp>
      <p:sp>
        <p:nvSpPr>
          <p:cNvPr id="8" name="Rectangle 7">
            <a:extLst>
              <a:ext uri="{FF2B5EF4-FFF2-40B4-BE49-F238E27FC236}">
                <a16:creationId xmlns:a16="http://schemas.microsoft.com/office/drawing/2014/main" id="{AADA2A88-F629-4BAF-B3A7-2E9F7A4C41FB}"/>
              </a:ext>
            </a:extLst>
          </p:cNvPr>
          <p:cNvSpPr/>
          <p:nvPr/>
        </p:nvSpPr>
        <p:spPr>
          <a:xfrm>
            <a:off x="2168025" y="1387281"/>
            <a:ext cx="4536504"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11A08965-D525-4C33-82A5-F321A2A468FC}"/>
              </a:ext>
            </a:extLst>
          </p:cNvPr>
          <p:cNvSpPr txBox="1"/>
          <p:nvPr/>
        </p:nvSpPr>
        <p:spPr>
          <a:xfrm>
            <a:off x="3390611" y="1331651"/>
            <a:ext cx="2160240" cy="369332"/>
          </a:xfrm>
          <a:prstGeom prst="rect">
            <a:avLst/>
          </a:prstGeom>
          <a:noFill/>
        </p:spPr>
        <p:txBody>
          <a:bodyPr wrap="square" rtlCol="0">
            <a:spAutoFit/>
          </a:bodyPr>
          <a:lstStyle/>
          <a:p>
            <a:r>
              <a:rPr lang="fr-FR" dirty="0"/>
              <a:t>Associés fondateurs </a:t>
            </a:r>
          </a:p>
        </p:txBody>
      </p:sp>
      <p:sp>
        <p:nvSpPr>
          <p:cNvPr id="13" name="Rectangle 12">
            <a:extLst>
              <a:ext uri="{FF2B5EF4-FFF2-40B4-BE49-F238E27FC236}">
                <a16:creationId xmlns:a16="http://schemas.microsoft.com/office/drawing/2014/main" id="{B0074C24-0B5C-4954-B1A1-FC66D3141F35}"/>
              </a:ext>
            </a:extLst>
          </p:cNvPr>
          <p:cNvSpPr/>
          <p:nvPr/>
        </p:nvSpPr>
        <p:spPr>
          <a:xfrm>
            <a:off x="3212810" y="2592260"/>
            <a:ext cx="1368152" cy="452618"/>
          </a:xfrm>
          <a:prstGeom prst="rect">
            <a:avLst/>
          </a:prstGeom>
          <a:solidFill>
            <a:srgbClr val="5BB0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Julien DUCHAMPS</a:t>
            </a:r>
          </a:p>
        </p:txBody>
      </p:sp>
      <p:sp>
        <p:nvSpPr>
          <p:cNvPr id="14" name="Rectangle 13">
            <a:extLst>
              <a:ext uri="{FF2B5EF4-FFF2-40B4-BE49-F238E27FC236}">
                <a16:creationId xmlns:a16="http://schemas.microsoft.com/office/drawing/2014/main" id="{3BA4C4B5-746F-4ED5-947D-49F4369B0B38}"/>
              </a:ext>
            </a:extLst>
          </p:cNvPr>
          <p:cNvSpPr/>
          <p:nvPr/>
        </p:nvSpPr>
        <p:spPr>
          <a:xfrm>
            <a:off x="7295008" y="2592260"/>
            <a:ext cx="1368152" cy="452618"/>
          </a:xfrm>
          <a:prstGeom prst="rect">
            <a:avLst/>
          </a:prstGeom>
          <a:solidFill>
            <a:srgbClr val="5BB0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Joséphine LEDOUX</a:t>
            </a:r>
          </a:p>
        </p:txBody>
      </p:sp>
      <p:sp>
        <p:nvSpPr>
          <p:cNvPr id="15" name="Rectangle 14">
            <a:extLst>
              <a:ext uri="{FF2B5EF4-FFF2-40B4-BE49-F238E27FC236}">
                <a16:creationId xmlns:a16="http://schemas.microsoft.com/office/drawing/2014/main" id="{581145FB-1D60-462B-A00A-D7740810D45A}"/>
              </a:ext>
            </a:extLst>
          </p:cNvPr>
          <p:cNvSpPr/>
          <p:nvPr/>
        </p:nvSpPr>
        <p:spPr>
          <a:xfrm>
            <a:off x="5220072" y="2573836"/>
            <a:ext cx="1368152" cy="452618"/>
          </a:xfrm>
          <a:prstGeom prst="rect">
            <a:avLst/>
          </a:prstGeom>
          <a:solidFill>
            <a:srgbClr val="5BB0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Olivier PERCHET</a:t>
            </a:r>
          </a:p>
        </p:txBody>
      </p:sp>
      <p:sp>
        <p:nvSpPr>
          <p:cNvPr id="16" name="Rectangle 15">
            <a:extLst>
              <a:ext uri="{FF2B5EF4-FFF2-40B4-BE49-F238E27FC236}">
                <a16:creationId xmlns:a16="http://schemas.microsoft.com/office/drawing/2014/main" id="{8A352C5A-749E-4D2D-B93B-E413788A7FB7}"/>
              </a:ext>
            </a:extLst>
          </p:cNvPr>
          <p:cNvSpPr/>
          <p:nvPr/>
        </p:nvSpPr>
        <p:spPr>
          <a:xfrm>
            <a:off x="570828" y="2571750"/>
            <a:ext cx="1368152" cy="452618"/>
          </a:xfrm>
          <a:prstGeom prst="rect">
            <a:avLst/>
          </a:prstGeom>
          <a:solidFill>
            <a:srgbClr val="5BB0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Julien MICHET</a:t>
            </a:r>
          </a:p>
        </p:txBody>
      </p:sp>
      <p:sp>
        <p:nvSpPr>
          <p:cNvPr id="17" name="Rectangle 16">
            <a:extLst>
              <a:ext uri="{FF2B5EF4-FFF2-40B4-BE49-F238E27FC236}">
                <a16:creationId xmlns:a16="http://schemas.microsoft.com/office/drawing/2014/main" id="{EF644E52-4725-4059-8BCA-B4490FF02706}"/>
              </a:ext>
            </a:extLst>
          </p:cNvPr>
          <p:cNvSpPr/>
          <p:nvPr/>
        </p:nvSpPr>
        <p:spPr>
          <a:xfrm>
            <a:off x="341784" y="2536605"/>
            <a:ext cx="1826241" cy="12282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ZoneTexte 17">
            <a:extLst>
              <a:ext uri="{FF2B5EF4-FFF2-40B4-BE49-F238E27FC236}">
                <a16:creationId xmlns:a16="http://schemas.microsoft.com/office/drawing/2014/main" id="{3DEB04CC-26BD-4E0D-9C8D-702196ADE841}"/>
              </a:ext>
            </a:extLst>
          </p:cNvPr>
          <p:cNvSpPr txBox="1"/>
          <p:nvPr/>
        </p:nvSpPr>
        <p:spPr>
          <a:xfrm>
            <a:off x="303511" y="3026183"/>
            <a:ext cx="1826241" cy="461665"/>
          </a:xfrm>
          <a:prstGeom prst="rect">
            <a:avLst/>
          </a:prstGeom>
          <a:noFill/>
        </p:spPr>
        <p:txBody>
          <a:bodyPr wrap="square" rtlCol="0">
            <a:spAutoFit/>
          </a:bodyPr>
          <a:lstStyle/>
          <a:p>
            <a:pPr algn="ctr"/>
            <a:r>
              <a:rPr lang="fr-FR" sz="1200" dirty="0"/>
              <a:t>Gérant</a:t>
            </a:r>
          </a:p>
          <a:p>
            <a:pPr algn="ctr"/>
            <a:r>
              <a:rPr lang="fr-FR" sz="1200" dirty="0"/>
              <a:t>Développeur informatique</a:t>
            </a:r>
          </a:p>
        </p:txBody>
      </p:sp>
      <p:sp>
        <p:nvSpPr>
          <p:cNvPr id="19" name="Rectangle 18">
            <a:extLst>
              <a:ext uri="{FF2B5EF4-FFF2-40B4-BE49-F238E27FC236}">
                <a16:creationId xmlns:a16="http://schemas.microsoft.com/office/drawing/2014/main" id="{0A63067F-54C3-4BD6-9005-9E7BD6D79FF0}"/>
              </a:ext>
            </a:extLst>
          </p:cNvPr>
          <p:cNvSpPr/>
          <p:nvPr/>
        </p:nvSpPr>
        <p:spPr>
          <a:xfrm>
            <a:off x="3002901" y="2536605"/>
            <a:ext cx="1826241" cy="12282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a:extLst>
              <a:ext uri="{FF2B5EF4-FFF2-40B4-BE49-F238E27FC236}">
                <a16:creationId xmlns:a16="http://schemas.microsoft.com/office/drawing/2014/main" id="{010810E7-7FF9-40CA-83CB-D597D923EC7D}"/>
              </a:ext>
            </a:extLst>
          </p:cNvPr>
          <p:cNvSpPr/>
          <p:nvPr/>
        </p:nvSpPr>
        <p:spPr>
          <a:xfrm>
            <a:off x="4991027" y="2527925"/>
            <a:ext cx="1826241" cy="12282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Rectangle 20">
            <a:extLst>
              <a:ext uri="{FF2B5EF4-FFF2-40B4-BE49-F238E27FC236}">
                <a16:creationId xmlns:a16="http://schemas.microsoft.com/office/drawing/2014/main" id="{557E3997-EE9F-49E7-B679-1E256953ED8E}"/>
              </a:ext>
            </a:extLst>
          </p:cNvPr>
          <p:cNvSpPr/>
          <p:nvPr/>
        </p:nvSpPr>
        <p:spPr>
          <a:xfrm>
            <a:off x="7065963" y="2518009"/>
            <a:ext cx="1826241" cy="12282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ZoneTexte 21">
            <a:extLst>
              <a:ext uri="{FF2B5EF4-FFF2-40B4-BE49-F238E27FC236}">
                <a16:creationId xmlns:a16="http://schemas.microsoft.com/office/drawing/2014/main" id="{FA45819F-E691-4964-A054-CABF6D592EEB}"/>
              </a:ext>
            </a:extLst>
          </p:cNvPr>
          <p:cNvSpPr txBox="1"/>
          <p:nvPr/>
        </p:nvSpPr>
        <p:spPr>
          <a:xfrm>
            <a:off x="3002901" y="2989364"/>
            <a:ext cx="1851730" cy="830997"/>
          </a:xfrm>
          <a:prstGeom prst="rect">
            <a:avLst/>
          </a:prstGeom>
          <a:noFill/>
        </p:spPr>
        <p:txBody>
          <a:bodyPr wrap="square" rtlCol="0">
            <a:spAutoFit/>
          </a:bodyPr>
          <a:lstStyle/>
          <a:p>
            <a:pPr algn="ctr"/>
            <a:r>
              <a:rPr lang="fr-FR" sz="1200" dirty="0"/>
              <a:t>Responsable développement électronique</a:t>
            </a:r>
          </a:p>
          <a:p>
            <a:pPr algn="ctr"/>
            <a:r>
              <a:rPr lang="fr-FR" sz="1200" dirty="0"/>
              <a:t>Commercial Lyon</a:t>
            </a:r>
          </a:p>
        </p:txBody>
      </p:sp>
      <p:sp>
        <p:nvSpPr>
          <p:cNvPr id="23" name="ZoneTexte 22">
            <a:extLst>
              <a:ext uri="{FF2B5EF4-FFF2-40B4-BE49-F238E27FC236}">
                <a16:creationId xmlns:a16="http://schemas.microsoft.com/office/drawing/2014/main" id="{78B3F369-3713-4ABE-9361-123A0E946AA1}"/>
              </a:ext>
            </a:extLst>
          </p:cNvPr>
          <p:cNvSpPr txBox="1"/>
          <p:nvPr/>
        </p:nvSpPr>
        <p:spPr>
          <a:xfrm>
            <a:off x="4984245" y="3066336"/>
            <a:ext cx="1826241" cy="276999"/>
          </a:xfrm>
          <a:prstGeom prst="rect">
            <a:avLst/>
          </a:prstGeom>
          <a:noFill/>
        </p:spPr>
        <p:txBody>
          <a:bodyPr wrap="square" rtlCol="0">
            <a:spAutoFit/>
          </a:bodyPr>
          <a:lstStyle/>
          <a:p>
            <a:pPr algn="ctr"/>
            <a:r>
              <a:rPr lang="fr-FR" sz="1200" dirty="0"/>
              <a:t>RH, Logistique</a:t>
            </a:r>
          </a:p>
        </p:txBody>
      </p:sp>
      <p:sp>
        <p:nvSpPr>
          <p:cNvPr id="24" name="ZoneTexte 23">
            <a:extLst>
              <a:ext uri="{FF2B5EF4-FFF2-40B4-BE49-F238E27FC236}">
                <a16:creationId xmlns:a16="http://schemas.microsoft.com/office/drawing/2014/main" id="{F5434C7E-0400-48D7-BFB0-AADB827DBA14}"/>
              </a:ext>
            </a:extLst>
          </p:cNvPr>
          <p:cNvSpPr txBox="1"/>
          <p:nvPr/>
        </p:nvSpPr>
        <p:spPr>
          <a:xfrm>
            <a:off x="7065963" y="3066336"/>
            <a:ext cx="1826241" cy="646331"/>
          </a:xfrm>
          <a:prstGeom prst="rect">
            <a:avLst/>
          </a:prstGeom>
          <a:noFill/>
        </p:spPr>
        <p:txBody>
          <a:bodyPr wrap="square" rtlCol="0">
            <a:spAutoFit/>
          </a:bodyPr>
          <a:lstStyle/>
          <a:p>
            <a:pPr algn="ctr"/>
            <a:r>
              <a:rPr lang="fr-FR" sz="1200" dirty="0"/>
              <a:t>Communication, développement commercial, formations</a:t>
            </a:r>
          </a:p>
        </p:txBody>
      </p:sp>
      <p:sp>
        <p:nvSpPr>
          <p:cNvPr id="25" name="Rectangle 24">
            <a:extLst>
              <a:ext uri="{FF2B5EF4-FFF2-40B4-BE49-F238E27FC236}">
                <a16:creationId xmlns:a16="http://schemas.microsoft.com/office/drawing/2014/main" id="{144A5723-A436-497B-8BDE-581AAF97E2D8}"/>
              </a:ext>
            </a:extLst>
          </p:cNvPr>
          <p:cNvSpPr/>
          <p:nvPr/>
        </p:nvSpPr>
        <p:spPr>
          <a:xfrm>
            <a:off x="551693" y="3950672"/>
            <a:ext cx="1368152" cy="452618"/>
          </a:xfrm>
          <a:prstGeom prst="rect">
            <a:avLst/>
          </a:prstGeom>
          <a:solidFill>
            <a:srgbClr val="5BB0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Geoffrey RAMDE</a:t>
            </a:r>
          </a:p>
        </p:txBody>
      </p:sp>
      <p:sp>
        <p:nvSpPr>
          <p:cNvPr id="26" name="Rectangle 25">
            <a:extLst>
              <a:ext uri="{FF2B5EF4-FFF2-40B4-BE49-F238E27FC236}">
                <a16:creationId xmlns:a16="http://schemas.microsoft.com/office/drawing/2014/main" id="{D2AC266E-C3AC-4695-A6E2-6C6E5415C9C6}"/>
              </a:ext>
            </a:extLst>
          </p:cNvPr>
          <p:cNvSpPr/>
          <p:nvPr/>
        </p:nvSpPr>
        <p:spPr>
          <a:xfrm>
            <a:off x="341784" y="3895017"/>
            <a:ext cx="1826241" cy="12282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ZoneTexte 26">
            <a:extLst>
              <a:ext uri="{FF2B5EF4-FFF2-40B4-BE49-F238E27FC236}">
                <a16:creationId xmlns:a16="http://schemas.microsoft.com/office/drawing/2014/main" id="{E8813719-AFB4-4D4A-972A-9857534158E0}"/>
              </a:ext>
            </a:extLst>
          </p:cNvPr>
          <p:cNvSpPr txBox="1"/>
          <p:nvPr/>
        </p:nvSpPr>
        <p:spPr>
          <a:xfrm>
            <a:off x="341784" y="4365999"/>
            <a:ext cx="1851730" cy="461665"/>
          </a:xfrm>
          <a:prstGeom prst="rect">
            <a:avLst/>
          </a:prstGeom>
          <a:noFill/>
        </p:spPr>
        <p:txBody>
          <a:bodyPr wrap="square" rtlCol="0">
            <a:spAutoFit/>
          </a:bodyPr>
          <a:lstStyle/>
          <a:p>
            <a:pPr algn="ctr"/>
            <a:r>
              <a:rPr lang="fr-FR" sz="1200" dirty="0"/>
              <a:t>Développement informatique</a:t>
            </a:r>
          </a:p>
        </p:txBody>
      </p:sp>
      <p:sp>
        <p:nvSpPr>
          <p:cNvPr id="28" name="Rectangle 27">
            <a:extLst>
              <a:ext uri="{FF2B5EF4-FFF2-40B4-BE49-F238E27FC236}">
                <a16:creationId xmlns:a16="http://schemas.microsoft.com/office/drawing/2014/main" id="{1BE2D652-B3DE-445D-B86C-44F9337E40CF}"/>
              </a:ext>
            </a:extLst>
          </p:cNvPr>
          <p:cNvSpPr/>
          <p:nvPr/>
        </p:nvSpPr>
        <p:spPr>
          <a:xfrm>
            <a:off x="3238299" y="3944368"/>
            <a:ext cx="1368152" cy="452618"/>
          </a:xfrm>
          <a:prstGeom prst="rect">
            <a:avLst/>
          </a:prstGeom>
          <a:solidFill>
            <a:srgbClr val="5BB0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Olivier LAMBLIN</a:t>
            </a:r>
          </a:p>
        </p:txBody>
      </p:sp>
      <p:sp>
        <p:nvSpPr>
          <p:cNvPr id="29" name="Rectangle 28">
            <a:extLst>
              <a:ext uri="{FF2B5EF4-FFF2-40B4-BE49-F238E27FC236}">
                <a16:creationId xmlns:a16="http://schemas.microsoft.com/office/drawing/2014/main" id="{7B4D522F-3F2D-4175-B06A-FF99B847B2AE}"/>
              </a:ext>
            </a:extLst>
          </p:cNvPr>
          <p:cNvSpPr/>
          <p:nvPr/>
        </p:nvSpPr>
        <p:spPr>
          <a:xfrm>
            <a:off x="3028390" y="3888713"/>
            <a:ext cx="1826241" cy="12282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ZoneTexte 29">
            <a:extLst>
              <a:ext uri="{FF2B5EF4-FFF2-40B4-BE49-F238E27FC236}">
                <a16:creationId xmlns:a16="http://schemas.microsoft.com/office/drawing/2014/main" id="{593D74D1-932F-4EDA-8672-10F0FA3B1C81}"/>
              </a:ext>
            </a:extLst>
          </p:cNvPr>
          <p:cNvSpPr txBox="1"/>
          <p:nvPr/>
        </p:nvSpPr>
        <p:spPr>
          <a:xfrm>
            <a:off x="3028390" y="4359695"/>
            <a:ext cx="1851730" cy="461665"/>
          </a:xfrm>
          <a:prstGeom prst="rect">
            <a:avLst/>
          </a:prstGeom>
          <a:noFill/>
        </p:spPr>
        <p:txBody>
          <a:bodyPr wrap="square" rtlCol="0">
            <a:spAutoFit/>
          </a:bodyPr>
          <a:lstStyle/>
          <a:p>
            <a:pPr algn="ctr"/>
            <a:r>
              <a:rPr lang="fr-FR" sz="1200" dirty="0"/>
              <a:t>Développement électronique</a:t>
            </a:r>
          </a:p>
        </p:txBody>
      </p:sp>
      <p:sp>
        <p:nvSpPr>
          <p:cNvPr id="33" name="ZoneTexte 32">
            <a:extLst>
              <a:ext uri="{FF2B5EF4-FFF2-40B4-BE49-F238E27FC236}">
                <a16:creationId xmlns:a16="http://schemas.microsoft.com/office/drawing/2014/main" id="{19D91DD8-AFF6-43A7-8235-3EE4B267EC77}"/>
              </a:ext>
            </a:extLst>
          </p:cNvPr>
          <p:cNvSpPr txBox="1"/>
          <p:nvPr/>
        </p:nvSpPr>
        <p:spPr>
          <a:xfrm>
            <a:off x="4880120" y="4176981"/>
            <a:ext cx="1872209" cy="646331"/>
          </a:xfrm>
          <a:prstGeom prst="rect">
            <a:avLst/>
          </a:prstGeom>
          <a:noFill/>
        </p:spPr>
        <p:txBody>
          <a:bodyPr wrap="square" rtlCol="0">
            <a:spAutoFit/>
          </a:bodyPr>
          <a:lstStyle/>
          <a:p>
            <a:r>
              <a:rPr lang="fr-FR" sz="1200" dirty="0">
                <a:solidFill>
                  <a:srgbClr val="5BB087"/>
                </a:solidFill>
              </a:rPr>
              <a:t>+ 2 salariés futurs développement électronique</a:t>
            </a:r>
          </a:p>
        </p:txBody>
      </p:sp>
      <p:sp>
        <p:nvSpPr>
          <p:cNvPr id="34" name="ZoneTexte 33">
            <a:extLst>
              <a:ext uri="{FF2B5EF4-FFF2-40B4-BE49-F238E27FC236}">
                <a16:creationId xmlns:a16="http://schemas.microsoft.com/office/drawing/2014/main" id="{4D956A4A-2EB7-4ACC-8A9B-96607A10724C}"/>
              </a:ext>
            </a:extLst>
          </p:cNvPr>
          <p:cNvSpPr txBox="1"/>
          <p:nvPr/>
        </p:nvSpPr>
        <p:spPr>
          <a:xfrm>
            <a:off x="2129752" y="3917678"/>
            <a:ext cx="1014537" cy="1015663"/>
          </a:xfrm>
          <a:prstGeom prst="rect">
            <a:avLst/>
          </a:prstGeom>
          <a:noFill/>
        </p:spPr>
        <p:txBody>
          <a:bodyPr wrap="square" rtlCol="0">
            <a:spAutoFit/>
          </a:bodyPr>
          <a:lstStyle/>
          <a:p>
            <a:r>
              <a:rPr lang="fr-FR" sz="1200" dirty="0">
                <a:solidFill>
                  <a:srgbClr val="5BB087"/>
                </a:solidFill>
              </a:rPr>
              <a:t>+ 1 salarié futur développement informatique</a:t>
            </a:r>
          </a:p>
        </p:txBody>
      </p:sp>
      <p:sp>
        <p:nvSpPr>
          <p:cNvPr id="35" name="ZoneTexte 34">
            <a:extLst>
              <a:ext uri="{FF2B5EF4-FFF2-40B4-BE49-F238E27FC236}">
                <a16:creationId xmlns:a16="http://schemas.microsoft.com/office/drawing/2014/main" id="{5F46D9D8-A695-49B0-8B96-BA1253FE1907}"/>
              </a:ext>
            </a:extLst>
          </p:cNvPr>
          <p:cNvSpPr txBox="1"/>
          <p:nvPr/>
        </p:nvSpPr>
        <p:spPr>
          <a:xfrm>
            <a:off x="793192" y="2066260"/>
            <a:ext cx="1126137" cy="461665"/>
          </a:xfrm>
          <a:prstGeom prst="rect">
            <a:avLst/>
          </a:prstGeom>
          <a:noFill/>
        </p:spPr>
        <p:txBody>
          <a:bodyPr wrap="square" rtlCol="0">
            <a:spAutoFit/>
          </a:bodyPr>
          <a:lstStyle/>
          <a:p>
            <a:r>
              <a:rPr lang="fr-FR" sz="1200" dirty="0">
                <a:solidFill>
                  <a:srgbClr val="5BB087"/>
                </a:solidFill>
              </a:rPr>
              <a:t>+ 1 secrétaire futur</a:t>
            </a:r>
          </a:p>
        </p:txBody>
      </p:sp>
    </p:spTree>
    <p:extLst>
      <p:ext uri="{BB962C8B-B14F-4D97-AF65-F5344CB8AC3E}">
        <p14:creationId xmlns:p14="http://schemas.microsoft.com/office/powerpoint/2010/main" val="2774478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7D12183-BD1B-4DFC-813E-A1D7C5A288C2}"/>
              </a:ext>
            </a:extLst>
          </p:cNvPr>
          <p:cNvPicPr>
            <a:picLocks noChangeAspect="1"/>
          </p:cNvPicPr>
          <p:nvPr/>
        </p:nvPicPr>
        <p:blipFill>
          <a:blip r:embed="rId2"/>
          <a:stretch>
            <a:fillRect/>
          </a:stretch>
        </p:blipFill>
        <p:spPr>
          <a:xfrm>
            <a:off x="0" y="20241"/>
            <a:ext cx="9140900" cy="3873103"/>
          </a:xfrm>
          <a:prstGeom prst="rect">
            <a:avLst/>
          </a:prstGeom>
        </p:spPr>
      </p:pic>
      <p:pic>
        <p:nvPicPr>
          <p:cNvPr id="10" name="Image 9">
            <a:extLst>
              <a:ext uri="{FF2B5EF4-FFF2-40B4-BE49-F238E27FC236}">
                <a16:creationId xmlns:a16="http://schemas.microsoft.com/office/drawing/2014/main" id="{6FED548F-BBC9-4F02-9295-D0436E903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sp>
        <p:nvSpPr>
          <p:cNvPr id="14" name="Espace réservé du contenu 13">
            <a:extLst>
              <a:ext uri="{FF2B5EF4-FFF2-40B4-BE49-F238E27FC236}">
                <a16:creationId xmlns:a16="http://schemas.microsoft.com/office/drawing/2014/main" id="{745FB0ED-1119-4C45-9138-5E9F7BE65D52}"/>
              </a:ext>
            </a:extLst>
          </p:cNvPr>
          <p:cNvSpPr>
            <a:spLocks noGrp="1"/>
          </p:cNvSpPr>
          <p:nvPr>
            <p:ph idx="1"/>
          </p:nvPr>
        </p:nvSpPr>
        <p:spPr>
          <a:xfrm>
            <a:off x="3938668" y="1566046"/>
            <a:ext cx="5125820" cy="3222254"/>
          </a:xfrm>
          <a:solidFill>
            <a:schemeClr val="bg1"/>
          </a:solidFill>
        </p:spPr>
        <p:txBody>
          <a:bodyPr>
            <a:noAutofit/>
          </a:bodyPr>
          <a:lstStyle/>
          <a:p>
            <a:pPr marL="0" indent="0">
              <a:buNone/>
            </a:pPr>
            <a:r>
              <a:rPr lang="fr-FR" sz="1650" b="1" u="sng" dirty="0">
                <a:solidFill>
                  <a:srgbClr val="67625E"/>
                </a:solidFill>
              </a:rPr>
              <a:t>OFFRE DE PRODUITS</a:t>
            </a:r>
          </a:p>
          <a:p>
            <a:pPr marL="0" indent="0">
              <a:buNone/>
            </a:pPr>
            <a:r>
              <a:rPr lang="fr-FR" sz="1650" dirty="0">
                <a:solidFill>
                  <a:srgbClr val="67625E"/>
                </a:solidFill>
              </a:rPr>
              <a:t>La gamme d'objets connectés SEMLINK permet de suivre les paramètres essentiels à l'optimisation des installations climatiques d'un bâtiment : températures, consommations, états, alertes...  Le design de nos produits et de l'interface web répond à une attente d'adaptabilité et de vulgarisation. En effet l'usager final est souvent exclu du suivi des installations et des performances malgré sont intérêt grandissant. La plateforme permet ainsi plusieurs niveaux d'accessibilité adaptés aux besoins et au niveau de connaissances de l'utilisateur.</a:t>
            </a:r>
          </a:p>
        </p:txBody>
      </p:sp>
      <p:pic>
        <p:nvPicPr>
          <p:cNvPr id="11" name="Image 10">
            <a:extLst>
              <a:ext uri="{FF2B5EF4-FFF2-40B4-BE49-F238E27FC236}">
                <a16:creationId xmlns:a16="http://schemas.microsoft.com/office/drawing/2014/main" id="{89475374-CD67-4B36-BC58-81C2884CEA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sp>
        <p:nvSpPr>
          <p:cNvPr id="12" name="Sous-titre 2">
            <a:extLst>
              <a:ext uri="{FF2B5EF4-FFF2-40B4-BE49-F238E27FC236}">
                <a16:creationId xmlns:a16="http://schemas.microsoft.com/office/drawing/2014/main" id="{EEF97510-1595-4062-90CD-ACC56B61570C}"/>
              </a:ext>
            </a:extLst>
          </p:cNvPr>
          <p:cNvSpPr txBox="1">
            <a:spLocks/>
          </p:cNvSpPr>
          <p:nvPr/>
        </p:nvSpPr>
        <p:spPr>
          <a:xfrm>
            <a:off x="1171782" y="849541"/>
            <a:ext cx="3867358" cy="394097"/>
          </a:xfrm>
          <a:prstGeom prst="rect">
            <a:avLst/>
          </a:prstGeom>
          <a:solidFill>
            <a:srgbClr val="5BB087"/>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100" b="1" dirty="0">
                <a:solidFill>
                  <a:srgbClr val="67625E"/>
                </a:solidFill>
              </a:rPr>
              <a:t>SEMLINK </a:t>
            </a:r>
            <a:r>
              <a:rPr lang="fr-FR" sz="2100" dirty="0">
                <a:solidFill>
                  <a:srgbClr val="67625E"/>
                </a:solidFill>
              </a:rPr>
              <a:t>un œil sur votre confort</a:t>
            </a:r>
            <a:endParaRPr lang="fr-FR" sz="2100" dirty="0">
              <a:solidFill>
                <a:srgbClr val="5E5A56"/>
              </a:solidFill>
              <a:latin typeface="Abadi" panose="020B0604020104020204" pitchFamily="34" charset="0"/>
            </a:endParaRPr>
          </a:p>
        </p:txBody>
      </p:sp>
      <p:sp>
        <p:nvSpPr>
          <p:cNvPr id="16" name="Rectangle 15">
            <a:extLst>
              <a:ext uri="{FF2B5EF4-FFF2-40B4-BE49-F238E27FC236}">
                <a16:creationId xmlns:a16="http://schemas.microsoft.com/office/drawing/2014/main" id="{09812B96-1000-4A03-9361-85107506BB53}"/>
              </a:ext>
            </a:extLst>
          </p:cNvPr>
          <p:cNvSpPr/>
          <p:nvPr/>
        </p:nvSpPr>
        <p:spPr>
          <a:xfrm>
            <a:off x="646302" y="1602685"/>
            <a:ext cx="2949178" cy="2581688"/>
          </a:xfrm>
          <a:prstGeom prst="rect">
            <a:avLst/>
          </a:prstGeom>
          <a:solidFill>
            <a:srgbClr val="6762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dirty="0"/>
          </a:p>
        </p:txBody>
      </p:sp>
      <p:pic>
        <p:nvPicPr>
          <p:cNvPr id="15" name="Image 14">
            <a:extLst>
              <a:ext uri="{FF2B5EF4-FFF2-40B4-BE49-F238E27FC236}">
                <a16:creationId xmlns:a16="http://schemas.microsoft.com/office/drawing/2014/main" id="{A4CBD0BB-4A49-4708-B983-B474296427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914" y="2016426"/>
            <a:ext cx="2655951" cy="1770110"/>
          </a:xfrm>
          <a:prstGeom prst="rect">
            <a:avLst/>
          </a:prstGeom>
        </p:spPr>
      </p:pic>
    </p:spTree>
    <p:extLst>
      <p:ext uri="{BB962C8B-B14F-4D97-AF65-F5344CB8AC3E}">
        <p14:creationId xmlns:p14="http://schemas.microsoft.com/office/powerpoint/2010/main" val="278463504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2233E4A-45E7-4C10-B120-AD31AC0E4008}"/>
              </a:ext>
            </a:extLst>
          </p:cNvPr>
          <p:cNvPicPr>
            <a:picLocks noChangeAspect="1"/>
          </p:cNvPicPr>
          <p:nvPr/>
        </p:nvPicPr>
        <p:blipFill>
          <a:blip r:embed="rId2"/>
          <a:stretch>
            <a:fillRect/>
          </a:stretch>
        </p:blipFill>
        <p:spPr>
          <a:xfrm>
            <a:off x="0" y="20241"/>
            <a:ext cx="9140900" cy="3873103"/>
          </a:xfrm>
          <a:prstGeom prst="rect">
            <a:avLst/>
          </a:prstGeom>
        </p:spPr>
      </p:pic>
      <p:pic>
        <p:nvPicPr>
          <p:cNvPr id="5" name="Image 4">
            <a:extLst>
              <a:ext uri="{FF2B5EF4-FFF2-40B4-BE49-F238E27FC236}">
                <a16:creationId xmlns:a16="http://schemas.microsoft.com/office/drawing/2014/main" id="{48F2D08A-E25F-4A97-AECA-16BE1FFCB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pic>
        <p:nvPicPr>
          <p:cNvPr id="6" name="Image 5">
            <a:extLst>
              <a:ext uri="{FF2B5EF4-FFF2-40B4-BE49-F238E27FC236}">
                <a16:creationId xmlns:a16="http://schemas.microsoft.com/office/drawing/2014/main" id="{F351D944-D1AF-4CDF-940F-791BD4521C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sp>
        <p:nvSpPr>
          <p:cNvPr id="11" name="Sous-titre 2">
            <a:extLst>
              <a:ext uri="{FF2B5EF4-FFF2-40B4-BE49-F238E27FC236}">
                <a16:creationId xmlns:a16="http://schemas.microsoft.com/office/drawing/2014/main" id="{5BB9BA06-49AB-463E-A012-5D49621CDE97}"/>
              </a:ext>
            </a:extLst>
          </p:cNvPr>
          <p:cNvSpPr txBox="1">
            <a:spLocks/>
          </p:cNvSpPr>
          <p:nvPr/>
        </p:nvSpPr>
        <p:spPr>
          <a:xfrm>
            <a:off x="5577262" y="981338"/>
            <a:ext cx="2223713" cy="394097"/>
          </a:xfrm>
          <a:prstGeom prst="rect">
            <a:avLst/>
          </a:prstGeom>
          <a:solidFill>
            <a:srgbClr val="5BB087"/>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100" dirty="0">
                <a:solidFill>
                  <a:srgbClr val="5E5A56"/>
                </a:solidFill>
                <a:latin typeface="Abadi" panose="020B0604020104020204" pitchFamily="34" charset="0"/>
              </a:rPr>
              <a:t>CV des dirigeants</a:t>
            </a:r>
          </a:p>
        </p:txBody>
      </p:sp>
      <p:sp>
        <p:nvSpPr>
          <p:cNvPr id="9" name="Zone de texte 24">
            <a:extLst>
              <a:ext uri="{FF2B5EF4-FFF2-40B4-BE49-F238E27FC236}">
                <a16:creationId xmlns:a16="http://schemas.microsoft.com/office/drawing/2014/main" id="{2CD78967-9AF4-46C9-890C-B4742E43F27B}"/>
              </a:ext>
            </a:extLst>
          </p:cNvPr>
          <p:cNvSpPr txBox="1">
            <a:spLocks noChangeArrowheads="1"/>
          </p:cNvSpPr>
          <p:nvPr/>
        </p:nvSpPr>
        <p:spPr bwMode="auto">
          <a:xfrm>
            <a:off x="796925" y="-2014537"/>
            <a:ext cx="7588250" cy="3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algn="ctr">
              <a:spcBef>
                <a:spcPts val="500"/>
              </a:spcBef>
              <a:spcAft>
                <a:spcPts val="0"/>
              </a:spcAft>
            </a:pPr>
            <a:r>
              <a:rPr lang="fr-FR" sz="1600" b="1" kern="150">
                <a:solidFill>
                  <a:srgbClr val="E85B24"/>
                </a:solidFill>
                <a:effectLst/>
                <a:latin typeface="Century Gothic" panose="020B0502020202020204" pitchFamily="34" charset="0"/>
                <a:ea typeface="SimSun" panose="02010600030101010101" pitchFamily="2" charset="-122"/>
                <a:cs typeface="Tahoma" panose="020B0604030504040204" pitchFamily="34" charset="0"/>
              </a:rPr>
              <a:t>Associée et directrice agences PACA et MP</a:t>
            </a:r>
            <a:endParaRPr lang="fr-FR" sz="1200" kern="150">
              <a:effectLst/>
              <a:latin typeface="Times New Roman" panose="02020603050405020304" pitchFamily="18" charset="0"/>
              <a:ea typeface="SimSun" panose="02010600030101010101" pitchFamily="2" charset="-122"/>
              <a:cs typeface="Tahoma" panose="020B0604030504040204" pitchFamily="34" charset="0"/>
            </a:endParaRPr>
          </a:p>
        </p:txBody>
      </p:sp>
      <p:sp>
        <p:nvSpPr>
          <p:cNvPr id="12" name="Zone de texte 16">
            <a:extLst>
              <a:ext uri="{FF2B5EF4-FFF2-40B4-BE49-F238E27FC236}">
                <a16:creationId xmlns:a16="http://schemas.microsoft.com/office/drawing/2014/main" id="{272590C8-F193-4E49-BA44-CDBBDCC21495}"/>
              </a:ext>
            </a:extLst>
          </p:cNvPr>
          <p:cNvSpPr txBox="1"/>
          <p:nvPr/>
        </p:nvSpPr>
        <p:spPr>
          <a:xfrm>
            <a:off x="1695625" y="1131590"/>
            <a:ext cx="2876376" cy="254496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Bef>
                <a:spcPts val="500"/>
              </a:spcBef>
              <a:spcAft>
                <a:spcPts val="0"/>
              </a:spcAft>
              <a:tabLst>
                <a:tab pos="-238125" algn="l"/>
                <a:tab pos="730885" algn="l"/>
              </a:tabLst>
            </a:pPr>
            <a:r>
              <a:rPr lang="fr-FR" sz="1000" b="1" kern="150" dirty="0">
                <a:solidFill>
                  <a:srgbClr val="70A436"/>
                </a:solidFill>
                <a:effectLst/>
                <a:latin typeface="Trebuchet MS" panose="020B0603020202020204" pitchFamily="34" charset="0"/>
                <a:ea typeface="Times New Roman" panose="02020603050405020304" pitchFamily="18" charset="0"/>
                <a:cs typeface="Times New Roman" panose="02020603050405020304" pitchFamily="18" charset="0"/>
              </a:rPr>
              <a:t> </a:t>
            </a:r>
            <a:endParaRPr lang="fr-FR" sz="1100" b="1" kern="150" dirty="0">
              <a:solidFill>
                <a:srgbClr val="5BB087"/>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500"/>
              </a:spcBef>
              <a:spcAft>
                <a:spcPts val="0"/>
              </a:spcAft>
              <a:tabLst>
                <a:tab pos="-238125" algn="l"/>
                <a:tab pos="730885" algn="l"/>
              </a:tabLst>
            </a:pPr>
            <a:r>
              <a:rPr lang="fr-FR" sz="1400" b="1" kern="150" dirty="0">
                <a:solidFill>
                  <a:srgbClr val="5BB087"/>
                </a:solidFill>
                <a:effectLst/>
                <a:ea typeface="Times New Roman" panose="02020603050405020304" pitchFamily="18" charset="0"/>
                <a:cs typeface="Times New Roman" panose="02020603050405020304" pitchFamily="18" charset="0"/>
              </a:rPr>
              <a:t>				</a:t>
            </a:r>
          </a:p>
          <a:p>
            <a:pPr algn="just">
              <a:spcBef>
                <a:spcPts val="500"/>
              </a:spcBef>
              <a:spcAft>
                <a:spcPts val="0"/>
              </a:spcAft>
              <a:tabLst>
                <a:tab pos="-238125" algn="l"/>
                <a:tab pos="730885" algn="l"/>
              </a:tabLst>
            </a:pPr>
            <a:r>
              <a:rPr lang="fr-FR" sz="1400" b="1" kern="150" dirty="0">
                <a:solidFill>
                  <a:srgbClr val="5BB087"/>
                </a:solidFill>
                <a:effectLst/>
                <a:ea typeface="Times New Roman" panose="02020603050405020304" pitchFamily="18" charset="0"/>
                <a:cs typeface="Times New Roman" panose="02020603050405020304" pitchFamily="18" charset="0"/>
              </a:rPr>
              <a:t>EXPERIENCE PROFESSIONNELLE</a:t>
            </a:r>
            <a:endParaRPr lang="fr-FR" sz="1100" b="1" kern="150" dirty="0">
              <a:solidFill>
                <a:srgbClr val="5BB087"/>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500"/>
              </a:spcBef>
              <a:spcAft>
                <a:spcPts val="0"/>
              </a:spcAft>
            </a:pPr>
            <a:r>
              <a:rPr lang="fr-FR" sz="1000" b="1" kern="150" dirty="0">
                <a:effectLst/>
                <a:latin typeface="Trebuchet MS" panose="020B0603020202020204" pitchFamily="34" charset="0"/>
                <a:ea typeface="SimSun" panose="02010600030101010101" pitchFamily="2" charset="-122"/>
                <a:cs typeface="Arial" panose="020B0604020202020204" pitchFamily="34" charset="0"/>
              </a:rPr>
              <a:t> </a:t>
            </a:r>
          </a:p>
          <a:p>
            <a:pPr algn="just">
              <a:spcBef>
                <a:spcPts val="500"/>
              </a:spcBef>
              <a:spcAft>
                <a:spcPts val="0"/>
              </a:spcAft>
            </a:pPr>
            <a:r>
              <a:rPr lang="fr-FR" sz="1050" b="1" kern="150" dirty="0">
                <a:effectLst/>
                <a:ea typeface="SimSun" panose="02010600030101010101" pitchFamily="2" charset="-122"/>
                <a:cs typeface="Arial" panose="020B0604020202020204" pitchFamily="34" charset="0"/>
              </a:rPr>
              <a:t>2017… Associé et Gérant Librafluides Concept</a:t>
            </a:r>
          </a:p>
          <a:p>
            <a:pPr algn="just">
              <a:spcBef>
                <a:spcPts val="500"/>
              </a:spcBef>
              <a:spcAft>
                <a:spcPts val="0"/>
              </a:spcAft>
            </a:pPr>
            <a:r>
              <a:rPr lang="fr-FR" sz="1050" b="1" kern="150" dirty="0">
                <a:ea typeface="SimSun" panose="02010600030101010101" pitchFamily="2" charset="-122"/>
                <a:cs typeface="Arial" panose="020B0604020202020204" pitchFamily="34" charset="0"/>
              </a:rPr>
              <a:t>2006… Associé Co-Gérant ENERA Conseil Bureau d’étude fluides et thermique</a:t>
            </a:r>
          </a:p>
          <a:p>
            <a:pPr algn="just">
              <a:spcBef>
                <a:spcPts val="500"/>
              </a:spcBef>
              <a:spcAft>
                <a:spcPts val="0"/>
              </a:spcAft>
            </a:pPr>
            <a:r>
              <a:rPr lang="fr-FR" sz="1050" b="1" kern="150" dirty="0">
                <a:effectLst/>
                <a:ea typeface="SimSun" panose="02010600030101010101" pitchFamily="2" charset="-122"/>
                <a:cs typeface="Arial" panose="020B0604020202020204" pitchFamily="34" charset="0"/>
              </a:rPr>
              <a:t>2006 – 2017 : ENERA Conseil : Directeur de l’agence IDF</a:t>
            </a:r>
          </a:p>
          <a:p>
            <a:pPr algn="just">
              <a:spcBef>
                <a:spcPts val="500"/>
              </a:spcBef>
              <a:spcAft>
                <a:spcPts val="0"/>
              </a:spcAft>
              <a:tabLst>
                <a:tab pos="540385" algn="l"/>
                <a:tab pos="810260" algn="l"/>
                <a:tab pos="1600200" algn="l"/>
              </a:tabLst>
            </a:pPr>
            <a:r>
              <a:rPr lang="ru-RU" sz="1050" kern="150" dirty="0">
                <a:effectLst/>
                <a:ea typeface="SimSun" panose="02010600030101010101" pitchFamily="2" charset="-122"/>
                <a:cs typeface="Arial" panose="020B0604020202020204" pitchFamily="34" charset="0"/>
              </a:rPr>
              <a:t> </a:t>
            </a:r>
            <a:r>
              <a:rPr lang="ru-RU" sz="1100" kern="150" dirty="0">
                <a:effectLst/>
                <a:latin typeface="Trebuchet MS" panose="020B0603020202020204" pitchFamily="34" charset="0"/>
                <a:ea typeface="SimSun" panose="02010600030101010101" pitchFamily="2" charset="-122"/>
                <a:cs typeface="Arial" panose="020B0604020202020204" pitchFamily="34" charset="0"/>
              </a:rPr>
              <a:t> </a:t>
            </a:r>
            <a:endParaRPr lang="fr-FR" sz="1100" kern="150" dirty="0">
              <a:effectLst/>
              <a:latin typeface="Times New Roman" panose="02020603050405020304" pitchFamily="18" charset="0"/>
              <a:ea typeface="SimSun" panose="02010600030101010101" pitchFamily="2" charset="-122"/>
              <a:cs typeface="Tahoma" panose="020B0604030504040204" pitchFamily="34" charset="0"/>
            </a:endParaRPr>
          </a:p>
        </p:txBody>
      </p:sp>
      <p:sp>
        <p:nvSpPr>
          <p:cNvPr id="13" name="Zone de texte 72">
            <a:extLst>
              <a:ext uri="{FF2B5EF4-FFF2-40B4-BE49-F238E27FC236}">
                <a16:creationId xmlns:a16="http://schemas.microsoft.com/office/drawing/2014/main" id="{47C36AB8-86EC-43BF-B8FD-EF1F2F1D6164}"/>
              </a:ext>
            </a:extLst>
          </p:cNvPr>
          <p:cNvSpPr txBox="1"/>
          <p:nvPr/>
        </p:nvSpPr>
        <p:spPr>
          <a:xfrm>
            <a:off x="4734463" y="1619757"/>
            <a:ext cx="4355276" cy="274091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Bef>
                <a:spcPts val="500"/>
              </a:spcBef>
              <a:spcAft>
                <a:spcPts val="0"/>
              </a:spcAft>
              <a:tabLst>
                <a:tab pos="-238125" algn="l"/>
                <a:tab pos="730885" algn="l"/>
              </a:tabLst>
            </a:pPr>
            <a:r>
              <a:rPr lang="fr-FR" sz="1400" b="1" kern="150" dirty="0">
                <a:solidFill>
                  <a:srgbClr val="5BB087"/>
                </a:solidFill>
                <a:effectLst/>
                <a:ea typeface="Times New Roman" panose="02020603050405020304" pitchFamily="18" charset="0"/>
                <a:cs typeface="Times New Roman" panose="02020603050405020304" pitchFamily="18" charset="0"/>
              </a:rPr>
              <a:t>FORMATION</a:t>
            </a:r>
            <a:endParaRPr lang="fr-FR" sz="1100" b="1" kern="150" dirty="0">
              <a:solidFill>
                <a:srgbClr val="5BB087"/>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a:lnSpc>
                <a:spcPct val="150000"/>
              </a:lnSpc>
            </a:pPr>
            <a:r>
              <a:rPr lang="fr-FR" sz="1000" b="1" dirty="0"/>
              <a:t>2016 </a:t>
            </a:r>
            <a:r>
              <a:rPr lang="fr-FR" sz="1000" dirty="0"/>
              <a:t>Formation</a:t>
            </a:r>
            <a:r>
              <a:rPr lang="fr-FR" sz="1000" b="1" dirty="0"/>
              <a:t> « maîtriser la conception technico-économique, la simplification des chaufferies et les analyses fonctionnelles ».</a:t>
            </a:r>
            <a:r>
              <a:rPr lang="fr-FR" sz="1000" dirty="0"/>
              <a:t> </a:t>
            </a:r>
          </a:p>
          <a:p>
            <a:pPr>
              <a:lnSpc>
                <a:spcPct val="150000"/>
              </a:lnSpc>
            </a:pPr>
            <a:r>
              <a:rPr lang="ru-RU" sz="1000" b="1" dirty="0"/>
              <a:t>20</a:t>
            </a:r>
            <a:r>
              <a:rPr lang="fr-FR" sz="1000" b="1" dirty="0"/>
              <a:t>14 </a:t>
            </a:r>
            <a:r>
              <a:rPr lang="fr-FR" sz="1000" dirty="0"/>
              <a:t>F</a:t>
            </a:r>
            <a:r>
              <a:rPr lang="ru-RU" sz="1000" dirty="0"/>
              <a:t>ormation </a:t>
            </a:r>
            <a:r>
              <a:rPr lang="ru-RU" sz="1000" b="1" dirty="0"/>
              <a:t>« </a:t>
            </a:r>
            <a:r>
              <a:rPr lang="fr-FR" sz="1000" b="1" dirty="0"/>
              <a:t>Pathologie du bâtiment liée à la rénovation thermique</a:t>
            </a:r>
            <a:r>
              <a:rPr lang="ru-RU" sz="1000" b="1" dirty="0"/>
              <a:t> »</a:t>
            </a:r>
            <a:r>
              <a:rPr lang="fr-FR" sz="1000" b="1" dirty="0"/>
              <a:t>.</a:t>
            </a:r>
            <a:r>
              <a:rPr lang="fr-FR" sz="1000" dirty="0"/>
              <a:t> </a:t>
            </a:r>
          </a:p>
          <a:p>
            <a:pPr>
              <a:lnSpc>
                <a:spcPct val="150000"/>
              </a:lnSpc>
            </a:pPr>
            <a:r>
              <a:rPr lang="fr-FR" sz="1000" b="1" dirty="0"/>
              <a:t>2010 </a:t>
            </a:r>
            <a:r>
              <a:rPr lang="fr-FR" sz="1000" dirty="0"/>
              <a:t>F</a:t>
            </a:r>
            <a:r>
              <a:rPr lang="ru-RU" sz="1000" dirty="0"/>
              <a:t>ormation</a:t>
            </a:r>
            <a:r>
              <a:rPr lang="ru-RU" sz="1000" b="1" dirty="0"/>
              <a:t> « </a:t>
            </a:r>
            <a:r>
              <a:rPr lang="fr-FR" sz="1000" b="1" dirty="0"/>
              <a:t>Amélioration énergétique des Bâtiments Existants » </a:t>
            </a:r>
            <a:endParaRPr lang="fr-FR" sz="1000" dirty="0"/>
          </a:p>
          <a:p>
            <a:pPr>
              <a:lnSpc>
                <a:spcPct val="150000"/>
              </a:lnSpc>
            </a:pPr>
            <a:r>
              <a:rPr lang="fr-FR" sz="1000" dirty="0"/>
              <a:t>AEBE : savoir réaliser un audit énergétique de qualité dans le bâtiment. </a:t>
            </a:r>
          </a:p>
          <a:p>
            <a:pPr>
              <a:lnSpc>
                <a:spcPct val="150000"/>
              </a:lnSpc>
            </a:pPr>
            <a:r>
              <a:rPr lang="fr-FR" sz="1000" b="1" dirty="0"/>
              <a:t>2006 </a:t>
            </a:r>
            <a:r>
              <a:rPr lang="fr-FR" sz="1000" dirty="0"/>
              <a:t>Stage de formation « Énergie Solaire » TECSOL</a:t>
            </a:r>
          </a:p>
          <a:p>
            <a:pPr>
              <a:lnSpc>
                <a:spcPct val="150000"/>
              </a:lnSpc>
            </a:pPr>
            <a:r>
              <a:rPr lang="fr-FR" sz="1000" dirty="0"/>
              <a:t>Dimensionner des installations solaires thermiques et photovoltaïques </a:t>
            </a:r>
          </a:p>
          <a:p>
            <a:pPr>
              <a:lnSpc>
                <a:spcPct val="150000"/>
              </a:lnSpc>
            </a:pPr>
            <a:r>
              <a:rPr lang="ru-RU" sz="1000" dirty="0"/>
              <a:t> </a:t>
            </a:r>
            <a:r>
              <a:rPr lang="ru-RU" sz="1000" b="1" dirty="0"/>
              <a:t>2001 – 2005</a:t>
            </a:r>
            <a:r>
              <a:rPr lang="fr-FR" sz="1000" b="1" dirty="0"/>
              <a:t>	 </a:t>
            </a:r>
            <a:r>
              <a:rPr lang="ru-RU" sz="1000" dirty="0"/>
              <a:t>École Nationale Supérieure d'Ingénieur Électricien de Grenoble (</a:t>
            </a:r>
            <a:r>
              <a:rPr lang="ru-RU" sz="1000" b="1" dirty="0"/>
              <a:t>ENSIEG</a:t>
            </a:r>
            <a:r>
              <a:rPr lang="ru-RU" sz="1000" dirty="0"/>
              <a:t>)</a:t>
            </a:r>
            <a:r>
              <a:rPr lang="ru-RU" sz="1000" b="1" dirty="0"/>
              <a:t> </a:t>
            </a:r>
            <a:endParaRPr lang="fr-FR" sz="1000" dirty="0"/>
          </a:p>
          <a:p>
            <a:pPr algn="ctr">
              <a:lnSpc>
                <a:spcPct val="150000"/>
              </a:lnSpc>
            </a:pPr>
            <a:r>
              <a:rPr lang="ru-RU" sz="1000" b="1" dirty="0"/>
              <a:t>Diplômé du groupe INPG : 1</a:t>
            </a:r>
            <a:r>
              <a:rPr lang="ru-RU" sz="1000" b="1" baseline="30000" dirty="0"/>
              <a:t>er</a:t>
            </a:r>
            <a:r>
              <a:rPr lang="ru-RU" sz="1000" b="1" dirty="0"/>
              <a:t> groupe français de formation d'ingénieurs </a:t>
            </a:r>
            <a:endParaRPr lang="fr-FR" sz="1000" b="1" dirty="0"/>
          </a:p>
          <a:p>
            <a:pPr algn="ctr">
              <a:lnSpc>
                <a:spcPct val="150000"/>
              </a:lnSpc>
            </a:pPr>
            <a:r>
              <a:rPr lang="ru-RU" sz="1000" b="1" dirty="0"/>
              <a:t>Génie énergétique, Électrotechnique, Traitement du Signal</a:t>
            </a:r>
            <a:r>
              <a:rPr lang="fr-FR" sz="1000" b="1" dirty="0"/>
              <a:t>.</a:t>
            </a:r>
          </a:p>
        </p:txBody>
      </p:sp>
      <p:sp>
        <p:nvSpPr>
          <p:cNvPr id="14" name="Zone de texte 8">
            <a:extLst>
              <a:ext uri="{FF2B5EF4-FFF2-40B4-BE49-F238E27FC236}">
                <a16:creationId xmlns:a16="http://schemas.microsoft.com/office/drawing/2014/main" id="{2808D23E-147A-4065-8FC3-7DCFD725B19D}"/>
              </a:ext>
            </a:extLst>
          </p:cNvPr>
          <p:cNvSpPr txBox="1">
            <a:spLocks noChangeArrowheads="1"/>
          </p:cNvSpPr>
          <p:nvPr/>
        </p:nvSpPr>
        <p:spPr bwMode="auto">
          <a:xfrm>
            <a:off x="758825" y="-2439987"/>
            <a:ext cx="7623175" cy="402590"/>
          </a:xfrm>
          <a:prstGeom prst="rect">
            <a:avLst/>
          </a:prstGeom>
          <a:noFill/>
          <a:ln>
            <a:noFill/>
          </a:ln>
          <a:effectLst/>
          <a:extLst/>
        </p:spPr>
        <p:txBody>
          <a:bodyPr rot="0" vert="horz" wrap="square" lIns="91440" tIns="45720" rIns="91440" bIns="45720" anchor="t" anchorCtr="0" upright="1">
            <a:spAutoFit/>
          </a:bodyPr>
          <a:lstStyle/>
          <a:p>
            <a:pPr algn="ctr">
              <a:spcBef>
                <a:spcPts val="500"/>
              </a:spcBef>
              <a:spcAft>
                <a:spcPts val="0"/>
              </a:spcAft>
            </a:pPr>
            <a:r>
              <a:rPr lang="fr-FR" sz="2000" b="1" kern="150" dirty="0">
                <a:solidFill>
                  <a:srgbClr val="339966"/>
                </a:solidFill>
                <a:effectLst/>
                <a:latin typeface="Century Gothic" panose="020B0502020202020204" pitchFamily="34" charset="0"/>
                <a:ea typeface="SimSun" panose="02010600030101010101" pitchFamily="2" charset="-122"/>
                <a:cs typeface="Mangal" panose="02040503050203030202" pitchFamily="18" charset="0"/>
              </a:rPr>
              <a:t>Joséphine LEDOUX</a:t>
            </a:r>
            <a:endParaRPr lang="fr-FR" sz="1200" kern="150" dirty="0">
              <a:effectLst/>
              <a:latin typeface="Times New Roman" panose="02020603050405020304" pitchFamily="18" charset="0"/>
              <a:ea typeface="SimSun" panose="02010600030101010101" pitchFamily="2" charset="-122"/>
              <a:cs typeface="Tahoma" panose="020B0604030504040204" pitchFamily="34" charset="0"/>
            </a:endParaRPr>
          </a:p>
        </p:txBody>
      </p:sp>
      <p:pic>
        <p:nvPicPr>
          <p:cNvPr id="16" name="Image 15">
            <a:extLst>
              <a:ext uri="{FF2B5EF4-FFF2-40B4-BE49-F238E27FC236}">
                <a16:creationId xmlns:a16="http://schemas.microsoft.com/office/drawing/2014/main" id="{B01FD749-21EB-419F-A546-DC500BD6373F}"/>
              </a:ext>
            </a:extLst>
          </p:cNvPr>
          <p:cNvPicPr/>
          <p:nvPr/>
        </p:nvPicPr>
        <p:blipFill rotWithShape="1">
          <a:blip r:embed="rId5" cstate="print">
            <a:extLst>
              <a:ext uri="{BEBA8EAE-BF5A-486C-A8C5-ECC9F3942E4B}">
                <a14:imgProps xmlns:a14="http://schemas.microsoft.com/office/drawing/2010/main">
                  <a14:imgLayer r:embed="rId6">
                    <a14:imgEffect>
                      <a14:saturation sat="0"/>
                    </a14:imgEffect>
                    <a14:imgEffect>
                      <a14:brightnessContrast contrast="20000"/>
                    </a14:imgEffect>
                  </a14:imgLayer>
                </a14:imgProps>
              </a:ext>
              <a:ext uri="{28A0092B-C50C-407E-A947-70E740481C1C}">
                <a14:useLocalDpi xmlns:a14="http://schemas.microsoft.com/office/drawing/2010/main" val="0"/>
              </a:ext>
            </a:extLst>
          </a:blip>
          <a:srcRect t="6093" r="16285" b="16512"/>
          <a:stretch/>
        </p:blipFill>
        <p:spPr bwMode="auto">
          <a:xfrm>
            <a:off x="198487" y="836084"/>
            <a:ext cx="1334676" cy="1663658"/>
          </a:xfrm>
          <a:prstGeom prst="rect">
            <a:avLst/>
          </a:prstGeom>
          <a:ln>
            <a:solidFill>
              <a:schemeClr val="accent6"/>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14629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2233E4A-45E7-4C10-B120-AD31AC0E4008}"/>
              </a:ext>
            </a:extLst>
          </p:cNvPr>
          <p:cNvPicPr>
            <a:picLocks noChangeAspect="1"/>
          </p:cNvPicPr>
          <p:nvPr/>
        </p:nvPicPr>
        <p:blipFill>
          <a:blip r:embed="rId2"/>
          <a:stretch>
            <a:fillRect/>
          </a:stretch>
        </p:blipFill>
        <p:spPr>
          <a:xfrm>
            <a:off x="0" y="20241"/>
            <a:ext cx="9140900" cy="3873103"/>
          </a:xfrm>
          <a:prstGeom prst="rect">
            <a:avLst/>
          </a:prstGeom>
        </p:spPr>
      </p:pic>
      <p:pic>
        <p:nvPicPr>
          <p:cNvPr id="5" name="Image 4">
            <a:extLst>
              <a:ext uri="{FF2B5EF4-FFF2-40B4-BE49-F238E27FC236}">
                <a16:creationId xmlns:a16="http://schemas.microsoft.com/office/drawing/2014/main" id="{48F2D08A-E25F-4A97-AECA-16BE1FFCB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pic>
        <p:nvPicPr>
          <p:cNvPr id="6" name="Image 5">
            <a:extLst>
              <a:ext uri="{FF2B5EF4-FFF2-40B4-BE49-F238E27FC236}">
                <a16:creationId xmlns:a16="http://schemas.microsoft.com/office/drawing/2014/main" id="{F351D944-D1AF-4CDF-940F-791BD4521C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sp>
        <p:nvSpPr>
          <p:cNvPr id="11" name="Sous-titre 2">
            <a:extLst>
              <a:ext uri="{FF2B5EF4-FFF2-40B4-BE49-F238E27FC236}">
                <a16:creationId xmlns:a16="http://schemas.microsoft.com/office/drawing/2014/main" id="{5BB9BA06-49AB-463E-A012-5D49621CDE97}"/>
              </a:ext>
            </a:extLst>
          </p:cNvPr>
          <p:cNvSpPr txBox="1">
            <a:spLocks/>
          </p:cNvSpPr>
          <p:nvPr/>
        </p:nvSpPr>
        <p:spPr>
          <a:xfrm>
            <a:off x="5577262" y="981338"/>
            <a:ext cx="2223713" cy="394097"/>
          </a:xfrm>
          <a:prstGeom prst="rect">
            <a:avLst/>
          </a:prstGeom>
          <a:solidFill>
            <a:srgbClr val="5BB087"/>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100" dirty="0">
                <a:solidFill>
                  <a:srgbClr val="5E5A56"/>
                </a:solidFill>
                <a:latin typeface="Abadi" panose="020B0604020104020204" pitchFamily="34" charset="0"/>
              </a:rPr>
              <a:t>CV des dirigeants</a:t>
            </a:r>
          </a:p>
        </p:txBody>
      </p:sp>
      <p:sp>
        <p:nvSpPr>
          <p:cNvPr id="9" name="Zone de texte 24">
            <a:extLst>
              <a:ext uri="{FF2B5EF4-FFF2-40B4-BE49-F238E27FC236}">
                <a16:creationId xmlns:a16="http://schemas.microsoft.com/office/drawing/2014/main" id="{2CD78967-9AF4-46C9-890C-B4742E43F27B}"/>
              </a:ext>
            </a:extLst>
          </p:cNvPr>
          <p:cNvSpPr txBox="1">
            <a:spLocks noChangeArrowheads="1"/>
          </p:cNvSpPr>
          <p:nvPr/>
        </p:nvSpPr>
        <p:spPr bwMode="auto">
          <a:xfrm>
            <a:off x="796925" y="-2014537"/>
            <a:ext cx="7588250" cy="3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algn="ctr">
              <a:spcBef>
                <a:spcPts val="500"/>
              </a:spcBef>
              <a:spcAft>
                <a:spcPts val="0"/>
              </a:spcAft>
            </a:pPr>
            <a:r>
              <a:rPr lang="fr-FR" sz="1600" b="1" kern="150">
                <a:solidFill>
                  <a:srgbClr val="E85B24"/>
                </a:solidFill>
                <a:effectLst/>
                <a:latin typeface="Century Gothic" panose="020B0502020202020204" pitchFamily="34" charset="0"/>
                <a:ea typeface="SimSun" panose="02010600030101010101" pitchFamily="2" charset="-122"/>
                <a:cs typeface="Tahoma" panose="020B0604030504040204" pitchFamily="34" charset="0"/>
              </a:rPr>
              <a:t>Associée et directrice agences PACA et MP</a:t>
            </a:r>
            <a:endParaRPr lang="fr-FR" sz="1200" kern="150">
              <a:effectLst/>
              <a:latin typeface="Times New Roman" panose="02020603050405020304" pitchFamily="18" charset="0"/>
              <a:ea typeface="SimSun" panose="02010600030101010101" pitchFamily="2" charset="-122"/>
              <a:cs typeface="Tahoma" panose="020B0604030504040204" pitchFamily="34" charset="0"/>
            </a:endParaRPr>
          </a:p>
        </p:txBody>
      </p:sp>
      <p:sp>
        <p:nvSpPr>
          <p:cNvPr id="12" name="Zone de texte 16">
            <a:extLst>
              <a:ext uri="{FF2B5EF4-FFF2-40B4-BE49-F238E27FC236}">
                <a16:creationId xmlns:a16="http://schemas.microsoft.com/office/drawing/2014/main" id="{272590C8-F193-4E49-BA44-CDBBDCC21495}"/>
              </a:ext>
            </a:extLst>
          </p:cNvPr>
          <p:cNvSpPr txBox="1"/>
          <p:nvPr/>
        </p:nvSpPr>
        <p:spPr>
          <a:xfrm>
            <a:off x="1695625" y="1131590"/>
            <a:ext cx="2876376" cy="254496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Bef>
                <a:spcPts val="500"/>
              </a:spcBef>
              <a:spcAft>
                <a:spcPts val="0"/>
              </a:spcAft>
              <a:tabLst>
                <a:tab pos="-238125" algn="l"/>
                <a:tab pos="730885" algn="l"/>
              </a:tabLst>
            </a:pPr>
            <a:r>
              <a:rPr lang="fr-FR" sz="1000" b="1" kern="150" dirty="0">
                <a:solidFill>
                  <a:srgbClr val="70A436"/>
                </a:solidFill>
                <a:effectLst/>
                <a:latin typeface="Trebuchet MS" panose="020B0603020202020204" pitchFamily="34" charset="0"/>
                <a:ea typeface="Times New Roman" panose="02020603050405020304" pitchFamily="18" charset="0"/>
                <a:cs typeface="Times New Roman" panose="02020603050405020304" pitchFamily="18" charset="0"/>
              </a:rPr>
              <a:t> </a:t>
            </a:r>
            <a:endParaRPr lang="fr-FR" sz="1100" b="1" kern="150" dirty="0">
              <a:solidFill>
                <a:srgbClr val="5BB087"/>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500"/>
              </a:spcBef>
              <a:spcAft>
                <a:spcPts val="0"/>
              </a:spcAft>
              <a:tabLst>
                <a:tab pos="-238125" algn="l"/>
                <a:tab pos="730885" algn="l"/>
              </a:tabLst>
            </a:pPr>
            <a:r>
              <a:rPr lang="fr-FR" sz="1400" b="1" kern="150" dirty="0">
                <a:solidFill>
                  <a:srgbClr val="5BB087"/>
                </a:solidFill>
                <a:effectLst/>
                <a:ea typeface="Times New Roman" panose="02020603050405020304" pitchFamily="18" charset="0"/>
                <a:cs typeface="Times New Roman" panose="02020603050405020304" pitchFamily="18" charset="0"/>
              </a:rPr>
              <a:t>				</a:t>
            </a:r>
          </a:p>
          <a:p>
            <a:pPr algn="just">
              <a:spcBef>
                <a:spcPts val="500"/>
              </a:spcBef>
              <a:spcAft>
                <a:spcPts val="0"/>
              </a:spcAft>
              <a:tabLst>
                <a:tab pos="-238125" algn="l"/>
                <a:tab pos="730885" algn="l"/>
              </a:tabLst>
            </a:pPr>
            <a:r>
              <a:rPr lang="fr-FR" sz="1400" b="1" kern="150" dirty="0">
                <a:solidFill>
                  <a:srgbClr val="5BB087"/>
                </a:solidFill>
                <a:effectLst/>
                <a:ea typeface="Times New Roman" panose="02020603050405020304" pitchFamily="18" charset="0"/>
                <a:cs typeface="Times New Roman" panose="02020603050405020304" pitchFamily="18" charset="0"/>
              </a:rPr>
              <a:t>EXPERIENCE PROFESSIONNELLE</a:t>
            </a:r>
            <a:endParaRPr lang="fr-FR" sz="1100" b="1" kern="150" dirty="0">
              <a:solidFill>
                <a:srgbClr val="5BB087"/>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500"/>
              </a:spcBef>
              <a:spcAft>
                <a:spcPts val="0"/>
              </a:spcAft>
            </a:pPr>
            <a:r>
              <a:rPr lang="fr-FR" sz="1000" b="1" kern="150" dirty="0">
                <a:effectLst/>
                <a:latin typeface="Trebuchet MS" panose="020B0603020202020204" pitchFamily="34" charset="0"/>
                <a:ea typeface="SimSun" panose="02010600030101010101" pitchFamily="2" charset="-122"/>
                <a:cs typeface="Arial" panose="020B0604020202020204" pitchFamily="34" charset="0"/>
              </a:rPr>
              <a:t> </a:t>
            </a:r>
          </a:p>
          <a:p>
            <a:pPr algn="just">
              <a:spcBef>
                <a:spcPts val="500"/>
              </a:spcBef>
              <a:spcAft>
                <a:spcPts val="0"/>
              </a:spcAft>
            </a:pPr>
            <a:r>
              <a:rPr lang="fr-FR" sz="1050" b="1" kern="150" dirty="0">
                <a:effectLst/>
                <a:ea typeface="SimSun" panose="02010600030101010101" pitchFamily="2" charset="-122"/>
                <a:cs typeface="Arial" panose="020B0604020202020204" pitchFamily="34" charset="0"/>
              </a:rPr>
              <a:t>2017… Associée Librafluides Concept</a:t>
            </a:r>
          </a:p>
          <a:p>
            <a:pPr algn="just">
              <a:spcBef>
                <a:spcPts val="500"/>
              </a:spcBef>
              <a:spcAft>
                <a:spcPts val="0"/>
              </a:spcAft>
            </a:pPr>
            <a:r>
              <a:rPr lang="fr-FR" sz="1050" b="1" kern="150" dirty="0">
                <a:ea typeface="SimSun" panose="02010600030101010101" pitchFamily="2" charset="-122"/>
                <a:cs typeface="Arial" panose="020B0604020202020204" pitchFamily="34" charset="0"/>
              </a:rPr>
              <a:t>2010… Associée Co-Gérante ENERA Conseil Bureau d’étude fluides et thermique</a:t>
            </a:r>
          </a:p>
          <a:p>
            <a:pPr algn="just">
              <a:spcBef>
                <a:spcPts val="500"/>
              </a:spcBef>
              <a:spcAft>
                <a:spcPts val="0"/>
              </a:spcAft>
            </a:pPr>
            <a:r>
              <a:rPr lang="fr-FR" sz="1050" b="1" kern="150" dirty="0">
                <a:effectLst/>
                <a:ea typeface="SimSun" panose="02010600030101010101" pitchFamily="2" charset="-122"/>
                <a:cs typeface="Arial" panose="020B0604020202020204" pitchFamily="34" charset="0"/>
              </a:rPr>
              <a:t>Directrice des agences PACA et Midi-Pyrénées</a:t>
            </a:r>
          </a:p>
          <a:p>
            <a:pPr algn="just">
              <a:spcBef>
                <a:spcPts val="500"/>
              </a:spcBef>
              <a:spcAft>
                <a:spcPts val="0"/>
              </a:spcAft>
            </a:pPr>
            <a:r>
              <a:rPr lang="fr-FR" sz="1050" b="1" kern="150" dirty="0">
                <a:ea typeface="SimSun" panose="02010600030101010101" pitchFamily="2" charset="-122"/>
                <a:cs typeface="Arial" panose="020B0604020202020204" pitchFamily="34" charset="0"/>
              </a:rPr>
              <a:t>2008 – 2010 – ECOMAG : Responsable du département site et sols </a:t>
            </a:r>
            <a:r>
              <a:rPr lang="fr-FR" sz="1050" b="1" kern="150" dirty="0">
                <a:effectLst/>
                <a:ea typeface="SimSun" panose="02010600030101010101" pitchFamily="2" charset="-122"/>
                <a:cs typeface="Arial" panose="020B0604020202020204" pitchFamily="34" charset="0"/>
              </a:rPr>
              <a:t> pollués et énergie</a:t>
            </a:r>
            <a:endParaRPr lang="fr-FR" sz="1100" kern="150" dirty="0">
              <a:effectLst/>
              <a:latin typeface="Times New Roman" panose="02020603050405020304" pitchFamily="18" charset="0"/>
              <a:ea typeface="SimSun" panose="02010600030101010101" pitchFamily="2" charset="-122"/>
              <a:cs typeface="Tahoma" panose="020B0604030504040204" pitchFamily="34" charset="0"/>
            </a:endParaRPr>
          </a:p>
          <a:p>
            <a:pPr algn="just">
              <a:spcBef>
                <a:spcPts val="500"/>
              </a:spcBef>
              <a:spcAft>
                <a:spcPts val="0"/>
              </a:spcAft>
              <a:tabLst>
                <a:tab pos="540385" algn="l"/>
                <a:tab pos="810260" algn="l"/>
                <a:tab pos="1600200" algn="l"/>
              </a:tabLst>
            </a:pPr>
            <a:r>
              <a:rPr lang="ru-RU" sz="1050" kern="150" dirty="0">
                <a:effectLst/>
                <a:ea typeface="SimSun" panose="02010600030101010101" pitchFamily="2" charset="-122"/>
                <a:cs typeface="Arial" panose="020B0604020202020204" pitchFamily="34" charset="0"/>
              </a:rPr>
              <a:t> </a:t>
            </a:r>
            <a:r>
              <a:rPr lang="ru-RU" sz="1100" kern="150" dirty="0">
                <a:effectLst/>
                <a:latin typeface="Trebuchet MS" panose="020B0603020202020204" pitchFamily="34" charset="0"/>
                <a:ea typeface="SimSun" panose="02010600030101010101" pitchFamily="2" charset="-122"/>
                <a:cs typeface="Arial" panose="020B0604020202020204" pitchFamily="34" charset="0"/>
              </a:rPr>
              <a:t> </a:t>
            </a:r>
            <a:endParaRPr lang="fr-FR" sz="1100" kern="150" dirty="0">
              <a:effectLst/>
              <a:latin typeface="Times New Roman" panose="02020603050405020304" pitchFamily="18" charset="0"/>
              <a:ea typeface="SimSun" panose="02010600030101010101" pitchFamily="2" charset="-122"/>
              <a:cs typeface="Tahoma" panose="020B0604030504040204" pitchFamily="34" charset="0"/>
            </a:endParaRPr>
          </a:p>
        </p:txBody>
      </p:sp>
      <p:sp>
        <p:nvSpPr>
          <p:cNvPr id="13" name="Zone de texte 72">
            <a:extLst>
              <a:ext uri="{FF2B5EF4-FFF2-40B4-BE49-F238E27FC236}">
                <a16:creationId xmlns:a16="http://schemas.microsoft.com/office/drawing/2014/main" id="{47C36AB8-86EC-43BF-B8FD-EF1F2F1D6164}"/>
              </a:ext>
            </a:extLst>
          </p:cNvPr>
          <p:cNvSpPr txBox="1"/>
          <p:nvPr/>
        </p:nvSpPr>
        <p:spPr>
          <a:xfrm>
            <a:off x="4734463" y="1619757"/>
            <a:ext cx="4355276" cy="274091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Bef>
                <a:spcPts val="500"/>
              </a:spcBef>
              <a:spcAft>
                <a:spcPts val="0"/>
              </a:spcAft>
              <a:tabLst>
                <a:tab pos="-238125" algn="l"/>
                <a:tab pos="730885" algn="l"/>
              </a:tabLst>
            </a:pPr>
            <a:r>
              <a:rPr lang="fr-FR" sz="1400" b="1" kern="150" dirty="0">
                <a:solidFill>
                  <a:srgbClr val="5BB087"/>
                </a:solidFill>
                <a:effectLst/>
                <a:ea typeface="Times New Roman" panose="02020603050405020304" pitchFamily="18" charset="0"/>
                <a:cs typeface="Times New Roman" panose="02020603050405020304" pitchFamily="18" charset="0"/>
              </a:rPr>
              <a:t>FORMATION</a:t>
            </a:r>
            <a:endParaRPr lang="fr-FR" sz="1100" b="1" kern="150" dirty="0">
              <a:solidFill>
                <a:srgbClr val="5BB087"/>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500"/>
              </a:spcBef>
              <a:spcAft>
                <a:spcPts val="0"/>
              </a:spcAft>
              <a:tabLst>
                <a:tab pos="-238125" algn="l"/>
                <a:tab pos="730885" algn="l"/>
              </a:tabLst>
            </a:pPr>
            <a:r>
              <a:rPr lang="fr-FR" sz="900" b="1" kern="150" dirty="0">
                <a:effectLst/>
                <a:ea typeface="SimSun" panose="02010600030101010101" pitchFamily="2" charset="-122"/>
                <a:cs typeface="Arial" panose="020B0604020202020204" pitchFamily="34" charset="0"/>
              </a:rPr>
              <a:t>2016 </a:t>
            </a:r>
            <a:r>
              <a:rPr lang="fr-FR" sz="900" kern="150" dirty="0">
                <a:effectLst/>
                <a:ea typeface="SimSun" panose="02010600030101010101" pitchFamily="2" charset="-122"/>
                <a:cs typeface="Arial" panose="020B0604020202020204" pitchFamily="34" charset="0"/>
              </a:rPr>
              <a:t>Formation</a:t>
            </a:r>
            <a:r>
              <a:rPr lang="fr-FR" sz="900" b="1" kern="150" dirty="0">
                <a:effectLst/>
                <a:ea typeface="SimSun" panose="02010600030101010101" pitchFamily="2" charset="-122"/>
                <a:cs typeface="Arial" panose="020B0604020202020204" pitchFamily="34" charset="0"/>
              </a:rPr>
              <a:t> « maîtriser la conception technico-économique, la simplification des chaufferies et les analyses fonctionnelles ».</a:t>
            </a:r>
            <a:r>
              <a:rPr lang="fr-FR" sz="900" kern="150" dirty="0">
                <a:effectLst/>
                <a:ea typeface="SimSun" panose="02010600030101010101" pitchFamily="2" charset="-122"/>
                <a:cs typeface="Arial" panose="020B0604020202020204" pitchFamily="34" charset="0"/>
              </a:rPr>
              <a:t> </a:t>
            </a:r>
            <a:endParaRPr lang="fr-FR" sz="1000" kern="150" dirty="0">
              <a:latin typeface="Times New Roman" panose="02020603050405020304" pitchFamily="18" charset="0"/>
              <a:ea typeface="SimSun" panose="02010600030101010101" pitchFamily="2" charset="-122"/>
              <a:cs typeface="Tahoma" panose="020B0604030504040204" pitchFamily="34" charset="0"/>
            </a:endParaRPr>
          </a:p>
          <a:p>
            <a:pPr algn="just">
              <a:spcBef>
                <a:spcPts val="500"/>
              </a:spcBef>
              <a:spcAft>
                <a:spcPts val="0"/>
              </a:spcAft>
              <a:tabLst>
                <a:tab pos="-238125" algn="l"/>
                <a:tab pos="730885" algn="l"/>
              </a:tabLst>
            </a:pPr>
            <a:r>
              <a:rPr lang="ru-RU" sz="900" b="1" kern="150" dirty="0">
                <a:effectLst/>
                <a:ea typeface="SimSun" panose="02010600030101010101" pitchFamily="2" charset="-122"/>
                <a:cs typeface="Arial" panose="020B0604020202020204" pitchFamily="34" charset="0"/>
              </a:rPr>
              <a:t>20</a:t>
            </a:r>
            <a:r>
              <a:rPr lang="fr-FR" sz="900" b="1" kern="150" dirty="0">
                <a:effectLst/>
                <a:ea typeface="SimSun" panose="02010600030101010101" pitchFamily="2" charset="-122"/>
                <a:cs typeface="Arial" panose="020B0604020202020204" pitchFamily="34" charset="0"/>
              </a:rPr>
              <a:t>14 </a:t>
            </a:r>
            <a:r>
              <a:rPr lang="fr-FR" sz="900" kern="150" dirty="0">
                <a:effectLst/>
                <a:ea typeface="SimSun" panose="02010600030101010101" pitchFamily="2" charset="-122"/>
                <a:cs typeface="Arial" panose="020B0604020202020204" pitchFamily="34" charset="0"/>
              </a:rPr>
              <a:t>F</a:t>
            </a:r>
            <a:r>
              <a:rPr lang="ru-RU" sz="900" kern="150" dirty="0">
                <a:effectLst/>
                <a:ea typeface="SimSun" panose="02010600030101010101" pitchFamily="2" charset="-122"/>
                <a:cs typeface="Arial" panose="020B0604020202020204" pitchFamily="34" charset="0"/>
              </a:rPr>
              <a:t>ormation </a:t>
            </a:r>
            <a:r>
              <a:rPr lang="ru-RU" sz="900" b="1" kern="150" dirty="0">
                <a:effectLst/>
                <a:ea typeface="SimSun" panose="02010600030101010101" pitchFamily="2" charset="-122"/>
                <a:cs typeface="Arial" panose="020B0604020202020204" pitchFamily="34" charset="0"/>
              </a:rPr>
              <a:t>« </a:t>
            </a:r>
            <a:r>
              <a:rPr lang="fr-FR" sz="900" b="1" kern="150" dirty="0">
                <a:effectLst/>
                <a:ea typeface="SimSun" panose="02010600030101010101" pitchFamily="2" charset="-122"/>
                <a:cs typeface="Arial" panose="020B0604020202020204" pitchFamily="34" charset="0"/>
              </a:rPr>
              <a:t>Pathologie du bâtiment liée à la rénovation thermique</a:t>
            </a:r>
            <a:r>
              <a:rPr lang="ru-RU" sz="900" b="1" kern="150" dirty="0">
                <a:effectLst/>
                <a:ea typeface="SimSun" panose="02010600030101010101" pitchFamily="2" charset="-122"/>
                <a:cs typeface="Arial" panose="020B0604020202020204" pitchFamily="34" charset="0"/>
              </a:rPr>
              <a:t> »</a:t>
            </a:r>
            <a:r>
              <a:rPr lang="fr-FR" sz="900" b="1" kern="150" dirty="0">
                <a:effectLst/>
                <a:ea typeface="SimSun" panose="02010600030101010101" pitchFamily="2" charset="-122"/>
                <a:cs typeface="Arial" panose="020B0604020202020204" pitchFamily="34" charset="0"/>
              </a:rPr>
              <a:t>.</a:t>
            </a:r>
            <a:r>
              <a:rPr lang="fr-FR" sz="900" kern="150" dirty="0">
                <a:effectLst/>
                <a:ea typeface="SimSun" panose="02010600030101010101" pitchFamily="2" charset="-122"/>
                <a:cs typeface="Arial" panose="020B0604020202020204" pitchFamily="34" charset="0"/>
              </a:rPr>
              <a:t> </a:t>
            </a:r>
            <a:endParaRPr lang="fr-FR" sz="1000" kern="150" dirty="0">
              <a:latin typeface="Times New Roman" panose="02020603050405020304" pitchFamily="18" charset="0"/>
              <a:ea typeface="SimSun" panose="02010600030101010101" pitchFamily="2" charset="-122"/>
              <a:cs typeface="Tahoma" panose="020B0604030504040204" pitchFamily="34" charset="0"/>
            </a:endParaRPr>
          </a:p>
          <a:p>
            <a:pPr algn="just">
              <a:spcBef>
                <a:spcPts val="500"/>
              </a:spcBef>
              <a:spcAft>
                <a:spcPts val="0"/>
              </a:spcAft>
              <a:tabLst>
                <a:tab pos="-238125" algn="l"/>
                <a:tab pos="730885" algn="l"/>
              </a:tabLst>
            </a:pPr>
            <a:r>
              <a:rPr lang="ru-RU" sz="900" b="1" kern="150" dirty="0">
                <a:effectLst/>
                <a:ea typeface="SimSun" panose="02010600030101010101" pitchFamily="2" charset="-122"/>
                <a:cs typeface="Arial" panose="020B0604020202020204" pitchFamily="34" charset="0"/>
              </a:rPr>
              <a:t>20</a:t>
            </a:r>
            <a:r>
              <a:rPr lang="fr-FR" sz="900" b="1" kern="150" dirty="0">
                <a:effectLst/>
                <a:ea typeface="SimSun" panose="02010600030101010101" pitchFamily="2" charset="-122"/>
                <a:cs typeface="Arial" panose="020B0604020202020204" pitchFamily="34" charset="0"/>
              </a:rPr>
              <a:t>13 « Conception des bâtiments à très faible consommation d’énergie »</a:t>
            </a:r>
            <a:r>
              <a:rPr lang="fr-FR" sz="900" kern="150" dirty="0">
                <a:effectLst/>
                <a:ea typeface="SimSun" panose="02010600030101010101" pitchFamily="2" charset="-122"/>
                <a:cs typeface="Arial" panose="020B0604020202020204" pitchFamily="34" charset="0"/>
              </a:rPr>
              <a:t> - </a:t>
            </a:r>
            <a:r>
              <a:rPr lang="fr-FR" sz="900" kern="150" dirty="0" err="1">
                <a:effectLst/>
                <a:ea typeface="SimSun" panose="02010600030101010101" pitchFamily="2" charset="-122"/>
                <a:cs typeface="Arial" panose="020B0604020202020204" pitchFamily="34" charset="0"/>
              </a:rPr>
              <a:t>Negawatt</a:t>
            </a:r>
            <a:r>
              <a:rPr lang="fr-FR" sz="900" kern="150" dirty="0">
                <a:effectLst/>
                <a:ea typeface="SimSun" panose="02010600030101010101" pitchFamily="2" charset="-122"/>
                <a:cs typeface="Arial" panose="020B0604020202020204" pitchFamily="34" charset="0"/>
              </a:rPr>
              <a:t> </a:t>
            </a:r>
            <a:endParaRPr lang="fr-FR" sz="1000" kern="150" dirty="0">
              <a:latin typeface="Times New Roman" panose="02020603050405020304" pitchFamily="18" charset="0"/>
              <a:ea typeface="SimSun" panose="02010600030101010101" pitchFamily="2" charset="-122"/>
              <a:cs typeface="Tahoma" panose="020B0604030504040204" pitchFamily="34" charset="0"/>
            </a:endParaRPr>
          </a:p>
          <a:p>
            <a:pPr algn="just">
              <a:spcBef>
                <a:spcPts val="500"/>
              </a:spcBef>
              <a:spcAft>
                <a:spcPts val="0"/>
              </a:spcAft>
              <a:tabLst>
                <a:tab pos="-238125" algn="l"/>
                <a:tab pos="730885" algn="l"/>
              </a:tabLst>
            </a:pPr>
            <a:r>
              <a:rPr lang="fr-FR" sz="900" b="1" kern="150" dirty="0">
                <a:effectLst/>
                <a:ea typeface="SimSun" panose="02010600030101010101" pitchFamily="2" charset="-122"/>
                <a:cs typeface="Arial" panose="020B0604020202020204" pitchFamily="34" charset="0"/>
              </a:rPr>
              <a:t>2012</a:t>
            </a:r>
            <a:r>
              <a:rPr lang="fr-FR" sz="900" b="1" kern="150" dirty="0">
                <a:ea typeface="SimSun" panose="02010600030101010101" pitchFamily="2" charset="-122"/>
                <a:cs typeface="Arial" panose="020B0604020202020204" pitchFamily="34" charset="0"/>
              </a:rPr>
              <a:t> </a:t>
            </a:r>
            <a:r>
              <a:rPr lang="fr-FR" sz="900" b="1" kern="150" dirty="0">
                <a:effectLst/>
                <a:ea typeface="SimSun" panose="02010600030101010101" pitchFamily="2" charset="-122"/>
                <a:cs typeface="Arial" panose="020B0604020202020204" pitchFamily="34" charset="0"/>
              </a:rPr>
              <a:t>« Réglementation thermique RT2012 »,</a:t>
            </a:r>
            <a:r>
              <a:rPr lang="fr-FR" sz="900" kern="150" dirty="0">
                <a:effectLst/>
                <a:ea typeface="SimSun" panose="02010600030101010101" pitchFamily="2" charset="-122"/>
                <a:cs typeface="Arial" panose="020B0604020202020204" pitchFamily="34" charset="0"/>
              </a:rPr>
              <a:t> 4 jours ICO</a:t>
            </a:r>
            <a:endParaRPr lang="fr-FR" sz="1000" kern="150" dirty="0">
              <a:latin typeface="Times New Roman" panose="02020603050405020304" pitchFamily="18" charset="0"/>
              <a:ea typeface="SimSun" panose="02010600030101010101" pitchFamily="2" charset="-122"/>
              <a:cs typeface="Tahoma" panose="020B0604030504040204" pitchFamily="34" charset="0"/>
            </a:endParaRPr>
          </a:p>
          <a:p>
            <a:pPr algn="just">
              <a:spcBef>
                <a:spcPts val="500"/>
              </a:spcBef>
              <a:spcAft>
                <a:spcPts val="0"/>
              </a:spcAft>
              <a:tabLst>
                <a:tab pos="-238125" algn="l"/>
                <a:tab pos="730885" algn="l"/>
              </a:tabLst>
            </a:pPr>
            <a:r>
              <a:rPr lang="fr-FR" sz="900" b="1" kern="150" dirty="0">
                <a:effectLst/>
                <a:ea typeface="SimSun" panose="02010600030101010101" pitchFamily="2" charset="-122"/>
                <a:cs typeface="Arial" panose="020B0604020202020204" pitchFamily="34" charset="0"/>
              </a:rPr>
              <a:t>2011</a:t>
            </a:r>
            <a:r>
              <a:rPr lang="fr-FR" sz="900" b="1" kern="150" dirty="0">
                <a:ea typeface="SimSun" panose="02010600030101010101" pitchFamily="2" charset="-122"/>
                <a:cs typeface="Arial" panose="020B0604020202020204" pitchFamily="34" charset="0"/>
              </a:rPr>
              <a:t> </a:t>
            </a:r>
            <a:r>
              <a:rPr lang="fr-FR" sz="900" b="1" kern="150" dirty="0">
                <a:effectLst/>
                <a:ea typeface="SimSun" panose="02010600030101010101" pitchFamily="2" charset="-122"/>
                <a:cs typeface="Arial" panose="020B0604020202020204" pitchFamily="34" charset="0"/>
              </a:rPr>
              <a:t>« Calcul des installations de chauffage à eau chaude » </a:t>
            </a:r>
            <a:r>
              <a:rPr lang="fr-FR" sz="900" kern="150" dirty="0">
                <a:effectLst/>
                <a:ea typeface="SimSun" panose="02010600030101010101" pitchFamily="2" charset="-122"/>
                <a:cs typeface="Arial" panose="020B0604020202020204" pitchFamily="34" charset="0"/>
              </a:rPr>
              <a:t>COSTIC</a:t>
            </a:r>
            <a:endParaRPr lang="fr-FR" sz="1000" kern="150" dirty="0">
              <a:latin typeface="Times New Roman" panose="02020603050405020304" pitchFamily="18" charset="0"/>
              <a:ea typeface="SimSun" panose="02010600030101010101" pitchFamily="2" charset="-122"/>
              <a:cs typeface="Tahoma" panose="020B0604030504040204" pitchFamily="34" charset="0"/>
            </a:endParaRPr>
          </a:p>
          <a:p>
            <a:pPr algn="just">
              <a:spcBef>
                <a:spcPts val="500"/>
              </a:spcBef>
              <a:spcAft>
                <a:spcPts val="0"/>
              </a:spcAft>
              <a:tabLst>
                <a:tab pos="-238125" algn="l"/>
                <a:tab pos="730885" algn="l"/>
              </a:tabLst>
            </a:pPr>
            <a:r>
              <a:rPr lang="fr-FR" sz="900" b="1" kern="150" dirty="0">
                <a:effectLst/>
                <a:ea typeface="SimSun" panose="02010600030101010101" pitchFamily="2" charset="-122"/>
                <a:cs typeface="Arial" panose="020B0604020202020204" pitchFamily="34" charset="0"/>
              </a:rPr>
              <a:t>2009-2010</a:t>
            </a:r>
            <a:r>
              <a:rPr lang="fr-FR" sz="900" kern="150" dirty="0">
                <a:effectLst/>
                <a:ea typeface="SimSun" panose="02010600030101010101" pitchFamily="2" charset="-122"/>
                <a:cs typeface="Arial" panose="020B0604020202020204" pitchFamily="34" charset="0"/>
              </a:rPr>
              <a:t>	Formation </a:t>
            </a:r>
            <a:r>
              <a:rPr lang="fr-FR" sz="900" b="1" kern="150" dirty="0">
                <a:effectLst/>
                <a:ea typeface="SimSun" panose="02010600030101010101" pitchFamily="2" charset="-122"/>
                <a:cs typeface="Arial" panose="020B0604020202020204" pitchFamily="34" charset="0"/>
              </a:rPr>
              <a:t>« AEBE »</a:t>
            </a:r>
            <a:r>
              <a:rPr lang="fr-FR" sz="900" kern="150" dirty="0">
                <a:effectLst/>
                <a:ea typeface="SimSun" panose="02010600030101010101" pitchFamily="2" charset="-122"/>
                <a:cs typeface="Arial" panose="020B0604020202020204" pitchFamily="34" charset="0"/>
              </a:rPr>
              <a:t> (Audit énergétique des bâtiments existants) ICO</a:t>
            </a:r>
            <a:endParaRPr lang="fr-FR" sz="1000" kern="150" dirty="0">
              <a:latin typeface="Times New Roman" panose="02020603050405020304" pitchFamily="18" charset="0"/>
              <a:ea typeface="SimSun" panose="02010600030101010101" pitchFamily="2" charset="-122"/>
              <a:cs typeface="Tahoma" panose="020B0604030504040204" pitchFamily="34" charset="0"/>
            </a:endParaRPr>
          </a:p>
          <a:p>
            <a:pPr algn="just">
              <a:spcBef>
                <a:spcPts val="500"/>
              </a:spcBef>
              <a:spcAft>
                <a:spcPts val="0"/>
              </a:spcAft>
              <a:tabLst>
                <a:tab pos="-238125" algn="l"/>
                <a:tab pos="730885" algn="l"/>
              </a:tabLst>
            </a:pPr>
            <a:r>
              <a:rPr lang="fr-FR" sz="900" b="1" kern="150" dirty="0">
                <a:effectLst/>
                <a:ea typeface="SimSun" panose="02010600030101010101" pitchFamily="2" charset="-122"/>
                <a:cs typeface="Arial" panose="020B0604020202020204" pitchFamily="34" charset="0"/>
              </a:rPr>
              <a:t>2005-2006</a:t>
            </a:r>
            <a:r>
              <a:rPr lang="fr-FR" sz="900" kern="150" dirty="0">
                <a:effectLst/>
                <a:ea typeface="SimSun" panose="02010600030101010101" pitchFamily="2" charset="-122"/>
                <a:cs typeface="Arial" panose="020B0604020202020204" pitchFamily="34" charset="0"/>
              </a:rPr>
              <a:t>	</a:t>
            </a:r>
            <a:r>
              <a:rPr lang="fr-FR" sz="900" b="1" kern="150" dirty="0">
                <a:effectLst/>
                <a:ea typeface="SimSun" panose="02010600030101010101" pitchFamily="2" charset="-122"/>
                <a:cs typeface="Arial" panose="020B0604020202020204" pitchFamily="34" charset="0"/>
              </a:rPr>
              <a:t>DESS/master 2 Génie de l’Environnement</a:t>
            </a:r>
            <a:r>
              <a:rPr lang="fr-FR" sz="900" kern="150" dirty="0">
                <a:effectLst/>
                <a:ea typeface="SimSun" panose="02010600030101010101" pitchFamily="2" charset="-122"/>
                <a:cs typeface="Arial" panose="020B0604020202020204" pitchFamily="34" charset="0"/>
              </a:rPr>
              <a:t> à l’université Paul Sabatier, Toulouse 3</a:t>
            </a:r>
            <a:r>
              <a:rPr lang="fr-FR" sz="1000" kern="150" dirty="0">
                <a:latin typeface="Times New Roman" panose="02020603050405020304" pitchFamily="18" charset="0"/>
                <a:ea typeface="SimSun" panose="02010600030101010101" pitchFamily="2" charset="-122"/>
                <a:cs typeface="Tahoma" panose="020B0604030504040204" pitchFamily="34" charset="0"/>
              </a:rPr>
              <a:t> </a:t>
            </a:r>
            <a:r>
              <a:rPr lang="fr-FR" sz="900" b="1" kern="150" dirty="0">
                <a:effectLst/>
                <a:ea typeface="SimSun" panose="02010600030101010101" pitchFamily="2" charset="-122"/>
                <a:cs typeface="Arial" panose="020B0604020202020204" pitchFamily="34" charset="0"/>
              </a:rPr>
              <a:t>Obtention du Master Génie de l’Environnement</a:t>
            </a:r>
          </a:p>
          <a:p>
            <a:pPr algn="just">
              <a:spcBef>
                <a:spcPts val="500"/>
              </a:spcBef>
              <a:spcAft>
                <a:spcPts val="0"/>
              </a:spcAft>
              <a:tabLst>
                <a:tab pos="-238125" algn="l"/>
                <a:tab pos="730885" algn="l"/>
              </a:tabLst>
            </a:pPr>
            <a:r>
              <a:rPr lang="fr-FR" sz="900" b="1" kern="150" dirty="0">
                <a:effectLst/>
                <a:ea typeface="SimSun" panose="02010600030101010101" pitchFamily="2" charset="-122"/>
                <a:cs typeface="Arial" panose="020B0604020202020204" pitchFamily="34" charset="0"/>
              </a:rPr>
              <a:t>2004-2005</a:t>
            </a:r>
            <a:r>
              <a:rPr lang="fr-FR" sz="900" kern="150" dirty="0">
                <a:effectLst/>
                <a:ea typeface="SimSun" panose="02010600030101010101" pitchFamily="2" charset="-122"/>
                <a:cs typeface="Arial" panose="020B0604020202020204" pitchFamily="34" charset="0"/>
              </a:rPr>
              <a:t>	</a:t>
            </a:r>
            <a:r>
              <a:rPr lang="fr-FR" sz="900" b="1" kern="150" dirty="0">
                <a:effectLst/>
                <a:ea typeface="SimSun" panose="02010600030101010101" pitchFamily="2" charset="-122"/>
                <a:cs typeface="Arial" panose="020B0604020202020204" pitchFamily="34" charset="0"/>
              </a:rPr>
              <a:t>Maîtrise génie de l’environnement/master 1 </a:t>
            </a:r>
            <a:endParaRPr lang="fr-FR" sz="900" b="1" kern="150" dirty="0">
              <a:ea typeface="SimSun" panose="02010600030101010101" pitchFamily="2" charset="-122"/>
              <a:cs typeface="Arial" panose="020B0604020202020204" pitchFamily="34" charset="0"/>
            </a:endParaRPr>
          </a:p>
          <a:p>
            <a:pPr algn="just">
              <a:spcBef>
                <a:spcPts val="500"/>
              </a:spcBef>
              <a:spcAft>
                <a:spcPts val="0"/>
              </a:spcAft>
              <a:tabLst>
                <a:tab pos="-238125" algn="l"/>
                <a:tab pos="730885" algn="l"/>
              </a:tabLst>
            </a:pPr>
            <a:r>
              <a:rPr lang="fr-FR" sz="900" b="1" kern="150" dirty="0">
                <a:effectLst/>
                <a:ea typeface="SimSun" panose="02010600030101010101" pitchFamily="2" charset="-122"/>
                <a:cs typeface="Arial" panose="020B0604020202020204" pitchFamily="34" charset="0"/>
              </a:rPr>
              <a:t>Génie Environnement et Industrie</a:t>
            </a:r>
            <a:r>
              <a:rPr lang="fr-FR" sz="900" kern="150" dirty="0">
                <a:effectLst/>
                <a:ea typeface="SimSun" panose="02010600030101010101" pitchFamily="2" charset="-122"/>
                <a:cs typeface="Arial" panose="020B0604020202020204" pitchFamily="34" charset="0"/>
              </a:rPr>
              <a:t>, IUP Génie de l’environnement Paris 7. </a:t>
            </a:r>
            <a:endParaRPr lang="fr-FR" sz="1000" kern="150" dirty="0">
              <a:effectLst/>
              <a:latin typeface="Times New Roman" panose="02020603050405020304" pitchFamily="18" charset="0"/>
              <a:ea typeface="SimSun" panose="02010600030101010101" pitchFamily="2" charset="-122"/>
              <a:cs typeface="Tahoma" panose="020B0604030504040204" pitchFamily="34" charset="0"/>
            </a:endParaRPr>
          </a:p>
          <a:p>
            <a:pPr marL="1170305" algn="just">
              <a:spcBef>
                <a:spcPts val="500"/>
              </a:spcBef>
              <a:spcAft>
                <a:spcPts val="0"/>
              </a:spcAft>
            </a:pPr>
            <a:r>
              <a:rPr lang="fr-FR" sz="900" b="1" kern="150" dirty="0">
                <a:effectLst/>
                <a:ea typeface="SimSun" panose="02010600030101010101" pitchFamily="2" charset="-122"/>
                <a:cs typeface="Arial" panose="020B0604020202020204" pitchFamily="34" charset="0"/>
              </a:rPr>
              <a:t>Obtention du titre d’Ingénieur Maître</a:t>
            </a:r>
            <a:endParaRPr lang="fr-FR" sz="1200" kern="150" dirty="0">
              <a:effectLst/>
              <a:latin typeface="Times New Roman" panose="02020603050405020304" pitchFamily="18" charset="0"/>
              <a:ea typeface="SimSun" panose="02010600030101010101" pitchFamily="2" charset="-122"/>
              <a:cs typeface="Tahoma" panose="020B0604030504040204" pitchFamily="34" charset="0"/>
            </a:endParaRPr>
          </a:p>
        </p:txBody>
      </p:sp>
      <p:sp>
        <p:nvSpPr>
          <p:cNvPr id="14" name="Zone de texte 8">
            <a:extLst>
              <a:ext uri="{FF2B5EF4-FFF2-40B4-BE49-F238E27FC236}">
                <a16:creationId xmlns:a16="http://schemas.microsoft.com/office/drawing/2014/main" id="{2808D23E-147A-4065-8FC3-7DCFD725B19D}"/>
              </a:ext>
            </a:extLst>
          </p:cNvPr>
          <p:cNvSpPr txBox="1">
            <a:spLocks noChangeArrowheads="1"/>
          </p:cNvSpPr>
          <p:nvPr/>
        </p:nvSpPr>
        <p:spPr bwMode="auto">
          <a:xfrm>
            <a:off x="758825" y="-2439987"/>
            <a:ext cx="7623175" cy="402590"/>
          </a:xfrm>
          <a:prstGeom prst="rect">
            <a:avLst/>
          </a:prstGeom>
          <a:noFill/>
          <a:ln>
            <a:noFill/>
          </a:ln>
          <a:effectLst/>
          <a:extLst/>
        </p:spPr>
        <p:txBody>
          <a:bodyPr rot="0" vert="horz" wrap="square" lIns="91440" tIns="45720" rIns="91440" bIns="45720" anchor="t" anchorCtr="0" upright="1">
            <a:spAutoFit/>
          </a:bodyPr>
          <a:lstStyle/>
          <a:p>
            <a:pPr algn="ctr">
              <a:spcBef>
                <a:spcPts val="500"/>
              </a:spcBef>
              <a:spcAft>
                <a:spcPts val="0"/>
              </a:spcAft>
            </a:pPr>
            <a:r>
              <a:rPr lang="fr-FR" sz="2000" b="1" kern="150" dirty="0">
                <a:solidFill>
                  <a:srgbClr val="339966"/>
                </a:solidFill>
                <a:effectLst/>
                <a:latin typeface="Century Gothic" panose="020B0502020202020204" pitchFamily="34" charset="0"/>
                <a:ea typeface="SimSun" panose="02010600030101010101" pitchFamily="2" charset="-122"/>
                <a:cs typeface="Mangal" panose="02040503050203030202" pitchFamily="18" charset="0"/>
              </a:rPr>
              <a:t>Joséphine LEDOUX</a:t>
            </a:r>
            <a:endParaRPr lang="fr-FR" sz="1200" kern="150" dirty="0">
              <a:effectLst/>
              <a:latin typeface="Times New Roman" panose="02020603050405020304" pitchFamily="18" charset="0"/>
              <a:ea typeface="SimSun" panose="02010600030101010101" pitchFamily="2" charset="-122"/>
              <a:cs typeface="Tahoma" panose="020B0604030504040204" pitchFamily="34" charset="0"/>
            </a:endParaRPr>
          </a:p>
        </p:txBody>
      </p:sp>
      <p:pic>
        <p:nvPicPr>
          <p:cNvPr id="15" name="Image 14">
            <a:extLst>
              <a:ext uri="{FF2B5EF4-FFF2-40B4-BE49-F238E27FC236}">
                <a16:creationId xmlns:a16="http://schemas.microsoft.com/office/drawing/2014/main" id="{2233E7F6-FBFC-417D-9D6E-CA743D03A6C9}"/>
              </a:ext>
            </a:extLst>
          </p:cNvPr>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b="13266"/>
          <a:stretch/>
        </p:blipFill>
        <p:spPr bwMode="auto">
          <a:xfrm>
            <a:off x="231168" y="773932"/>
            <a:ext cx="1394460" cy="1693545"/>
          </a:xfrm>
          <a:prstGeom prst="rect">
            <a:avLst/>
          </a:prstGeom>
          <a:ln w="9525" cap="flat" cmpd="sng" algn="ctr">
            <a:solidFill>
              <a:srgbClr val="F79646"/>
            </a:solidFill>
            <a:prstDash val="solid"/>
            <a:round/>
            <a:headEnd type="none" w="med" len="med"/>
            <a:tailEnd type="none" w="med" len="med"/>
          </a:ln>
          <a:extLst>
            <a:ext uri="{53640926-AAD7-44D8-BBD7-CCE9431645EC}">
              <a14:shadowObscured xmlns:a14="http://schemas.microsoft.com/office/drawing/2010/main"/>
            </a:ext>
          </a:extLst>
        </p:spPr>
      </p:pic>
      <p:sp>
        <p:nvSpPr>
          <p:cNvPr id="2" name="ZoneTexte 1">
            <a:extLst>
              <a:ext uri="{FF2B5EF4-FFF2-40B4-BE49-F238E27FC236}">
                <a16:creationId xmlns:a16="http://schemas.microsoft.com/office/drawing/2014/main" id="{B096287D-AACC-49A3-831A-E5BEEE0BCCFA}"/>
              </a:ext>
            </a:extLst>
          </p:cNvPr>
          <p:cNvSpPr txBox="1"/>
          <p:nvPr/>
        </p:nvSpPr>
        <p:spPr>
          <a:xfrm>
            <a:off x="-180528" y="2906111"/>
            <a:ext cx="3836776" cy="1302921"/>
          </a:xfrm>
          <a:prstGeom prst="rect">
            <a:avLst/>
          </a:prstGeom>
          <a:noFill/>
        </p:spPr>
        <p:txBody>
          <a:bodyPr wrap="square" rtlCol="0">
            <a:spAutoFit/>
          </a:bodyPr>
          <a:lstStyle/>
          <a:p>
            <a:pPr algn="just">
              <a:spcBef>
                <a:spcPts val="500"/>
              </a:spcBef>
              <a:spcAft>
                <a:spcPts val="0"/>
              </a:spcAft>
              <a:tabLst>
                <a:tab pos="540385" algn="l"/>
                <a:tab pos="810260" algn="l"/>
                <a:tab pos="1600200" algn="l"/>
              </a:tabLst>
            </a:pPr>
            <a:endParaRPr lang="fr-FR" sz="3200" kern="150" dirty="0">
              <a:latin typeface="Times New Roman" panose="02020603050405020304" pitchFamily="18" charset="0"/>
              <a:ea typeface="SimSun" panose="02010600030101010101" pitchFamily="2" charset="-122"/>
              <a:cs typeface="Tahoma" panose="020B0604030504040204" pitchFamily="34" charset="0"/>
            </a:endParaRPr>
          </a:p>
          <a:p>
            <a:pPr marL="810260" algn="just">
              <a:spcBef>
                <a:spcPts val="500"/>
              </a:spcBef>
              <a:spcAft>
                <a:spcPts val="0"/>
              </a:spcAft>
              <a:tabLst>
                <a:tab pos="540385" algn="l"/>
                <a:tab pos="810260" algn="l"/>
                <a:tab pos="1600200" algn="l"/>
              </a:tabLst>
            </a:pPr>
            <a:r>
              <a:rPr lang="fr-FR" sz="1200" b="1" kern="150" dirty="0">
                <a:ea typeface="SimSun" panose="02010600030101010101" pitchFamily="2" charset="-122"/>
                <a:cs typeface="Arial" panose="020B0604020202020204" pitchFamily="34" charset="0"/>
              </a:rPr>
              <a:t>Agréée Accompagnatrice BDM </a:t>
            </a:r>
            <a:r>
              <a:rPr lang="fr-FR" sz="1000" b="1" kern="150" dirty="0">
                <a:ea typeface="SimSun" panose="02010600030101010101" pitchFamily="2" charset="-122"/>
                <a:cs typeface="Arial" panose="020B0604020202020204" pitchFamily="34" charset="0"/>
              </a:rPr>
              <a:t>(Bâtiment Durable Méditerranéen)</a:t>
            </a:r>
            <a:endParaRPr lang="fr-FR" sz="1400" kern="150" dirty="0">
              <a:latin typeface="Times New Roman" panose="02020603050405020304" pitchFamily="18" charset="0"/>
              <a:ea typeface="SimSun" panose="02010600030101010101" pitchFamily="2" charset="-122"/>
              <a:cs typeface="Tahoma" panose="020B0604030504040204" pitchFamily="34" charset="0"/>
            </a:endParaRPr>
          </a:p>
          <a:p>
            <a:endParaRPr lang="fr-FR" dirty="0"/>
          </a:p>
        </p:txBody>
      </p:sp>
    </p:spTree>
    <p:extLst>
      <p:ext uri="{BB962C8B-B14F-4D97-AF65-F5344CB8AC3E}">
        <p14:creationId xmlns:p14="http://schemas.microsoft.com/office/powerpoint/2010/main" val="2074896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2233E4A-45E7-4C10-B120-AD31AC0E4008}"/>
              </a:ext>
            </a:extLst>
          </p:cNvPr>
          <p:cNvPicPr>
            <a:picLocks noChangeAspect="1"/>
          </p:cNvPicPr>
          <p:nvPr/>
        </p:nvPicPr>
        <p:blipFill>
          <a:blip r:embed="rId2"/>
          <a:stretch>
            <a:fillRect/>
          </a:stretch>
        </p:blipFill>
        <p:spPr>
          <a:xfrm>
            <a:off x="0" y="20241"/>
            <a:ext cx="9140900" cy="3873103"/>
          </a:xfrm>
          <a:prstGeom prst="rect">
            <a:avLst/>
          </a:prstGeom>
        </p:spPr>
      </p:pic>
      <p:pic>
        <p:nvPicPr>
          <p:cNvPr id="5" name="Image 4">
            <a:extLst>
              <a:ext uri="{FF2B5EF4-FFF2-40B4-BE49-F238E27FC236}">
                <a16:creationId xmlns:a16="http://schemas.microsoft.com/office/drawing/2014/main" id="{48F2D08A-E25F-4A97-AECA-16BE1FFCB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pic>
        <p:nvPicPr>
          <p:cNvPr id="6" name="Image 5">
            <a:extLst>
              <a:ext uri="{FF2B5EF4-FFF2-40B4-BE49-F238E27FC236}">
                <a16:creationId xmlns:a16="http://schemas.microsoft.com/office/drawing/2014/main" id="{F351D944-D1AF-4CDF-940F-791BD4521C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sp>
        <p:nvSpPr>
          <p:cNvPr id="11" name="Sous-titre 2">
            <a:extLst>
              <a:ext uri="{FF2B5EF4-FFF2-40B4-BE49-F238E27FC236}">
                <a16:creationId xmlns:a16="http://schemas.microsoft.com/office/drawing/2014/main" id="{5BB9BA06-49AB-463E-A012-5D49621CDE97}"/>
              </a:ext>
            </a:extLst>
          </p:cNvPr>
          <p:cNvSpPr txBox="1">
            <a:spLocks/>
          </p:cNvSpPr>
          <p:nvPr/>
        </p:nvSpPr>
        <p:spPr>
          <a:xfrm>
            <a:off x="5577262" y="981338"/>
            <a:ext cx="2223713" cy="394097"/>
          </a:xfrm>
          <a:prstGeom prst="rect">
            <a:avLst/>
          </a:prstGeom>
          <a:solidFill>
            <a:srgbClr val="5BB087"/>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100" dirty="0">
                <a:solidFill>
                  <a:srgbClr val="5E5A56"/>
                </a:solidFill>
                <a:latin typeface="Abadi" panose="020B0604020104020204" pitchFamily="34" charset="0"/>
              </a:rPr>
              <a:t>CV des dirigeants</a:t>
            </a:r>
          </a:p>
        </p:txBody>
      </p:sp>
      <p:sp>
        <p:nvSpPr>
          <p:cNvPr id="9" name="Zone de texte 24">
            <a:extLst>
              <a:ext uri="{FF2B5EF4-FFF2-40B4-BE49-F238E27FC236}">
                <a16:creationId xmlns:a16="http://schemas.microsoft.com/office/drawing/2014/main" id="{2CD78967-9AF4-46C9-890C-B4742E43F27B}"/>
              </a:ext>
            </a:extLst>
          </p:cNvPr>
          <p:cNvSpPr txBox="1">
            <a:spLocks noChangeArrowheads="1"/>
          </p:cNvSpPr>
          <p:nvPr/>
        </p:nvSpPr>
        <p:spPr bwMode="auto">
          <a:xfrm>
            <a:off x="796925" y="-2014537"/>
            <a:ext cx="7588250" cy="3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algn="ctr">
              <a:spcBef>
                <a:spcPts val="500"/>
              </a:spcBef>
              <a:spcAft>
                <a:spcPts val="0"/>
              </a:spcAft>
            </a:pPr>
            <a:r>
              <a:rPr lang="fr-FR" sz="1600" b="1" kern="150">
                <a:solidFill>
                  <a:srgbClr val="E85B24"/>
                </a:solidFill>
                <a:effectLst/>
                <a:latin typeface="Century Gothic" panose="020B0502020202020204" pitchFamily="34" charset="0"/>
                <a:ea typeface="SimSun" panose="02010600030101010101" pitchFamily="2" charset="-122"/>
                <a:cs typeface="Tahoma" panose="020B0604030504040204" pitchFamily="34" charset="0"/>
              </a:rPr>
              <a:t>Associée et directrice agences PACA et MP</a:t>
            </a:r>
            <a:endParaRPr lang="fr-FR" sz="1200" kern="150">
              <a:effectLst/>
              <a:latin typeface="Times New Roman" panose="02020603050405020304" pitchFamily="18" charset="0"/>
              <a:ea typeface="SimSun" panose="02010600030101010101" pitchFamily="2" charset="-122"/>
              <a:cs typeface="Tahoma" panose="020B0604030504040204" pitchFamily="34" charset="0"/>
            </a:endParaRPr>
          </a:p>
        </p:txBody>
      </p:sp>
      <p:sp>
        <p:nvSpPr>
          <p:cNvPr id="12" name="Zone de texte 16">
            <a:extLst>
              <a:ext uri="{FF2B5EF4-FFF2-40B4-BE49-F238E27FC236}">
                <a16:creationId xmlns:a16="http://schemas.microsoft.com/office/drawing/2014/main" id="{272590C8-F193-4E49-BA44-CDBBDCC21495}"/>
              </a:ext>
            </a:extLst>
          </p:cNvPr>
          <p:cNvSpPr txBox="1"/>
          <p:nvPr/>
        </p:nvSpPr>
        <p:spPr>
          <a:xfrm>
            <a:off x="1695625" y="1131590"/>
            <a:ext cx="2876376" cy="254496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Bef>
                <a:spcPts val="500"/>
              </a:spcBef>
              <a:spcAft>
                <a:spcPts val="0"/>
              </a:spcAft>
              <a:tabLst>
                <a:tab pos="-238125" algn="l"/>
                <a:tab pos="730885" algn="l"/>
              </a:tabLst>
            </a:pPr>
            <a:r>
              <a:rPr lang="fr-FR" sz="1000" b="1" kern="150" dirty="0">
                <a:solidFill>
                  <a:srgbClr val="70A436"/>
                </a:solidFill>
                <a:effectLst/>
                <a:latin typeface="Trebuchet MS" panose="020B0603020202020204" pitchFamily="34" charset="0"/>
                <a:ea typeface="Times New Roman" panose="02020603050405020304" pitchFamily="18" charset="0"/>
                <a:cs typeface="Times New Roman" panose="02020603050405020304" pitchFamily="18" charset="0"/>
              </a:rPr>
              <a:t> </a:t>
            </a:r>
            <a:endParaRPr lang="fr-FR" sz="1100" b="1" kern="150" dirty="0">
              <a:solidFill>
                <a:srgbClr val="5BB087"/>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500"/>
              </a:spcBef>
              <a:spcAft>
                <a:spcPts val="0"/>
              </a:spcAft>
              <a:tabLst>
                <a:tab pos="-238125" algn="l"/>
                <a:tab pos="730885" algn="l"/>
              </a:tabLst>
            </a:pPr>
            <a:r>
              <a:rPr lang="fr-FR" sz="1400" b="1" kern="150" dirty="0">
                <a:solidFill>
                  <a:srgbClr val="5BB087"/>
                </a:solidFill>
                <a:effectLst/>
                <a:ea typeface="Times New Roman" panose="02020603050405020304" pitchFamily="18" charset="0"/>
                <a:cs typeface="Times New Roman" panose="02020603050405020304" pitchFamily="18" charset="0"/>
              </a:rPr>
              <a:t>				</a:t>
            </a:r>
          </a:p>
          <a:p>
            <a:pPr algn="just">
              <a:spcBef>
                <a:spcPts val="500"/>
              </a:spcBef>
              <a:spcAft>
                <a:spcPts val="0"/>
              </a:spcAft>
              <a:tabLst>
                <a:tab pos="-238125" algn="l"/>
                <a:tab pos="730885" algn="l"/>
              </a:tabLst>
            </a:pPr>
            <a:r>
              <a:rPr lang="fr-FR" sz="1400" b="1" kern="150" dirty="0">
                <a:solidFill>
                  <a:srgbClr val="5BB087"/>
                </a:solidFill>
                <a:effectLst/>
                <a:ea typeface="Times New Roman" panose="02020603050405020304" pitchFamily="18" charset="0"/>
                <a:cs typeface="Times New Roman" panose="02020603050405020304" pitchFamily="18" charset="0"/>
              </a:rPr>
              <a:t>EXPERIENCE PROFESSIONNELLE</a:t>
            </a:r>
            <a:endParaRPr lang="fr-FR" sz="1100" b="1" kern="150" dirty="0">
              <a:solidFill>
                <a:srgbClr val="5BB087"/>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500"/>
              </a:spcBef>
              <a:spcAft>
                <a:spcPts val="0"/>
              </a:spcAft>
            </a:pPr>
            <a:r>
              <a:rPr lang="fr-FR" sz="1050" b="1" kern="150" dirty="0">
                <a:effectLst/>
                <a:ea typeface="SimSun" panose="02010600030101010101" pitchFamily="2" charset="-122"/>
                <a:cs typeface="Arial" panose="020B0604020202020204" pitchFamily="34" charset="0"/>
              </a:rPr>
              <a:t>2017… Associé Librafluides Concept</a:t>
            </a:r>
          </a:p>
          <a:p>
            <a:pPr algn="just">
              <a:spcBef>
                <a:spcPts val="500"/>
              </a:spcBef>
              <a:spcAft>
                <a:spcPts val="0"/>
              </a:spcAft>
            </a:pPr>
            <a:r>
              <a:rPr lang="fr-FR" sz="1050" b="1" kern="150" dirty="0">
                <a:ea typeface="SimSun" panose="02010600030101010101" pitchFamily="2" charset="-122"/>
                <a:cs typeface="Arial" panose="020B0604020202020204" pitchFamily="34" charset="0"/>
              </a:rPr>
              <a:t>2006… Associé Co-Gérant ENERA Conseil Bureau d’étude fluides</a:t>
            </a:r>
          </a:p>
          <a:p>
            <a:pPr algn="just">
              <a:spcBef>
                <a:spcPts val="500"/>
              </a:spcBef>
              <a:spcAft>
                <a:spcPts val="0"/>
              </a:spcAft>
            </a:pPr>
            <a:r>
              <a:rPr lang="fr-FR" sz="1050" b="1" kern="150" dirty="0">
                <a:effectLst/>
                <a:ea typeface="SimSun" panose="02010600030101010101" pitchFamily="2" charset="-122"/>
                <a:cs typeface="Arial" panose="020B0604020202020204" pitchFamily="34" charset="0"/>
              </a:rPr>
              <a:t>Directeur de l’agence Franche Comté </a:t>
            </a:r>
          </a:p>
          <a:p>
            <a:r>
              <a:rPr lang="fr-FR" sz="1050" b="1" kern="150" dirty="0">
                <a:ea typeface="SimSun" panose="02010600030101010101" pitchFamily="2" charset="-122"/>
                <a:cs typeface="Arial" panose="020B0604020202020204" pitchFamily="34" charset="0"/>
              </a:rPr>
              <a:t>2006 - </a:t>
            </a:r>
            <a:r>
              <a:rPr lang="fr-FR" sz="1000" b="1" u="sng" dirty="0"/>
              <a:t>LOGICA 	(</a:t>
            </a:r>
            <a:r>
              <a:rPr lang="fr-FR" sz="1000" b="1" u="sng" dirty="0" err="1"/>
              <a:t>Unilog</a:t>
            </a:r>
            <a:r>
              <a:rPr lang="fr-FR" sz="1000" b="1" u="sng" dirty="0"/>
              <a:t>) </a:t>
            </a:r>
            <a:r>
              <a:rPr lang="fr-FR" sz="1000" dirty="0"/>
              <a:t>Acteur majeur des services informatiques / Direction des Systèmes d'Information - Responsable de la tiers maintenance applicative</a:t>
            </a:r>
            <a:endParaRPr lang="fr-FR" sz="1000" kern="150" dirty="0">
              <a:effectLst/>
              <a:latin typeface="Times New Roman" panose="02020603050405020304" pitchFamily="18" charset="0"/>
              <a:ea typeface="SimSun" panose="02010600030101010101" pitchFamily="2" charset="-122"/>
              <a:cs typeface="Tahoma" panose="020B0604030504040204" pitchFamily="34" charset="0"/>
            </a:endParaRPr>
          </a:p>
          <a:p>
            <a:pPr algn="just">
              <a:spcBef>
                <a:spcPts val="500"/>
              </a:spcBef>
              <a:spcAft>
                <a:spcPts val="0"/>
              </a:spcAft>
              <a:tabLst>
                <a:tab pos="540385" algn="l"/>
                <a:tab pos="810260" algn="l"/>
                <a:tab pos="1600200" algn="l"/>
              </a:tabLst>
            </a:pPr>
            <a:r>
              <a:rPr lang="ru-RU" sz="1050" kern="150" dirty="0">
                <a:effectLst/>
                <a:ea typeface="SimSun" panose="02010600030101010101" pitchFamily="2" charset="-122"/>
                <a:cs typeface="Arial" panose="020B0604020202020204" pitchFamily="34" charset="0"/>
              </a:rPr>
              <a:t> </a:t>
            </a:r>
            <a:r>
              <a:rPr lang="ru-RU" sz="1100" kern="150" dirty="0">
                <a:effectLst/>
                <a:latin typeface="Trebuchet MS" panose="020B0603020202020204" pitchFamily="34" charset="0"/>
                <a:ea typeface="SimSun" panose="02010600030101010101" pitchFamily="2" charset="-122"/>
                <a:cs typeface="Arial" panose="020B0604020202020204" pitchFamily="34" charset="0"/>
              </a:rPr>
              <a:t> </a:t>
            </a:r>
            <a:endParaRPr lang="fr-FR" sz="1100" kern="150" dirty="0">
              <a:effectLst/>
              <a:latin typeface="Times New Roman" panose="02020603050405020304" pitchFamily="18" charset="0"/>
              <a:ea typeface="SimSun" panose="02010600030101010101" pitchFamily="2" charset="-122"/>
              <a:cs typeface="Tahoma" panose="020B0604030504040204" pitchFamily="34" charset="0"/>
            </a:endParaRPr>
          </a:p>
        </p:txBody>
      </p:sp>
      <p:sp>
        <p:nvSpPr>
          <p:cNvPr id="13" name="Zone de texte 72">
            <a:extLst>
              <a:ext uri="{FF2B5EF4-FFF2-40B4-BE49-F238E27FC236}">
                <a16:creationId xmlns:a16="http://schemas.microsoft.com/office/drawing/2014/main" id="{47C36AB8-86EC-43BF-B8FD-EF1F2F1D6164}"/>
              </a:ext>
            </a:extLst>
          </p:cNvPr>
          <p:cNvSpPr txBox="1"/>
          <p:nvPr/>
        </p:nvSpPr>
        <p:spPr>
          <a:xfrm>
            <a:off x="4734463" y="1619757"/>
            <a:ext cx="4355276" cy="274091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Bef>
                <a:spcPts val="500"/>
              </a:spcBef>
              <a:spcAft>
                <a:spcPts val="0"/>
              </a:spcAft>
              <a:tabLst>
                <a:tab pos="-238125" algn="l"/>
                <a:tab pos="730885" algn="l"/>
              </a:tabLst>
            </a:pPr>
            <a:r>
              <a:rPr lang="fr-FR" sz="1400" b="1" kern="150" dirty="0">
                <a:solidFill>
                  <a:srgbClr val="5BB087"/>
                </a:solidFill>
                <a:effectLst/>
                <a:ea typeface="Times New Roman" panose="02020603050405020304" pitchFamily="18" charset="0"/>
                <a:cs typeface="Times New Roman" panose="02020603050405020304" pitchFamily="18" charset="0"/>
              </a:rPr>
              <a:t>FORMATION</a:t>
            </a:r>
            <a:endParaRPr lang="fr-FR" sz="1100" b="1" kern="150" dirty="0">
              <a:solidFill>
                <a:srgbClr val="5BB087"/>
              </a:solidFill>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500"/>
              </a:spcBef>
              <a:spcAft>
                <a:spcPts val="0"/>
              </a:spcAft>
              <a:tabLst>
                <a:tab pos="-238125" algn="l"/>
                <a:tab pos="730885" algn="l"/>
              </a:tabLst>
            </a:pPr>
            <a:r>
              <a:rPr lang="fr-FR" sz="1050" b="1" dirty="0"/>
              <a:t>2016 </a:t>
            </a:r>
            <a:r>
              <a:rPr lang="fr-FR" sz="1050" dirty="0"/>
              <a:t>Formation</a:t>
            </a:r>
            <a:r>
              <a:rPr lang="fr-FR" sz="1050" b="1" dirty="0"/>
              <a:t> « maîtriser la conception technico-économique, la simplification des chaufferies et les analyses fonctionnelles ».</a:t>
            </a:r>
            <a:r>
              <a:rPr lang="fr-FR" sz="1050" dirty="0"/>
              <a:t> </a:t>
            </a:r>
          </a:p>
          <a:p>
            <a:pPr algn="just">
              <a:spcBef>
                <a:spcPts val="500"/>
              </a:spcBef>
              <a:spcAft>
                <a:spcPts val="0"/>
              </a:spcAft>
              <a:tabLst>
                <a:tab pos="-238125" algn="l"/>
                <a:tab pos="730885" algn="l"/>
              </a:tabLst>
            </a:pPr>
            <a:r>
              <a:rPr lang="ru-RU" sz="1050" b="1" dirty="0"/>
              <a:t>20</a:t>
            </a:r>
            <a:r>
              <a:rPr lang="fr-FR" sz="1050" b="1" dirty="0"/>
              <a:t>14 </a:t>
            </a:r>
            <a:r>
              <a:rPr lang="fr-FR" sz="1050" dirty="0"/>
              <a:t>F</a:t>
            </a:r>
            <a:r>
              <a:rPr lang="ru-RU" sz="1050" dirty="0"/>
              <a:t>ormation </a:t>
            </a:r>
            <a:r>
              <a:rPr lang="ru-RU" sz="1050" b="1" dirty="0"/>
              <a:t>« </a:t>
            </a:r>
            <a:r>
              <a:rPr lang="fr-FR" sz="1050" b="1" dirty="0"/>
              <a:t>Pathologie du bâtiment liée à la rénovation thermique</a:t>
            </a:r>
            <a:r>
              <a:rPr lang="ru-RU" sz="1050" b="1" dirty="0"/>
              <a:t> »</a:t>
            </a:r>
            <a:r>
              <a:rPr lang="fr-FR" sz="1050" b="1" dirty="0"/>
              <a:t>.</a:t>
            </a:r>
          </a:p>
          <a:p>
            <a:pPr algn="just">
              <a:spcBef>
                <a:spcPts val="500"/>
              </a:spcBef>
              <a:spcAft>
                <a:spcPts val="0"/>
              </a:spcAft>
              <a:tabLst>
                <a:tab pos="-238125" algn="l"/>
                <a:tab pos="730885" algn="l"/>
              </a:tabLst>
            </a:pPr>
            <a:r>
              <a:rPr lang="ru-RU" sz="1050" b="1" dirty="0"/>
              <a:t>20</a:t>
            </a:r>
            <a:r>
              <a:rPr lang="fr-FR" sz="1050" b="1" dirty="0"/>
              <a:t>13 </a:t>
            </a:r>
            <a:r>
              <a:rPr lang="fr-FR" sz="1050" dirty="0"/>
              <a:t>F</a:t>
            </a:r>
            <a:r>
              <a:rPr lang="ru-RU" sz="1050" dirty="0"/>
              <a:t>ormation</a:t>
            </a:r>
            <a:r>
              <a:rPr lang="fr-FR" sz="1050" dirty="0"/>
              <a:t> pour obtenir l’accréditation </a:t>
            </a:r>
            <a:r>
              <a:rPr lang="ru-RU" sz="1050" b="1" dirty="0"/>
              <a:t>« </a:t>
            </a:r>
            <a:r>
              <a:rPr lang="fr-FR" sz="1050" b="1" dirty="0"/>
              <a:t>PERE</a:t>
            </a:r>
            <a:r>
              <a:rPr lang="ru-RU" sz="1050" b="1" dirty="0"/>
              <a:t> »</a:t>
            </a:r>
            <a:r>
              <a:rPr lang="fr-FR" sz="1050" b="1" dirty="0"/>
              <a:t>. </a:t>
            </a:r>
            <a:endParaRPr lang="fr-FR" sz="1050" dirty="0"/>
          </a:p>
          <a:p>
            <a:r>
              <a:rPr lang="fr-FR" sz="1050" dirty="0"/>
              <a:t>Nécessaire pour conduire un projet de rénovation énergétique vers le label BBC Rénovation de </a:t>
            </a:r>
            <a:r>
              <a:rPr lang="fr-FR" sz="1050" dirty="0" err="1"/>
              <a:t>Promotelec</a:t>
            </a:r>
            <a:r>
              <a:rPr lang="fr-FR" sz="1050" dirty="0"/>
              <a:t>.</a:t>
            </a:r>
          </a:p>
          <a:p>
            <a:r>
              <a:rPr lang="fr-FR" sz="1050" b="1" dirty="0"/>
              <a:t>2010 </a:t>
            </a:r>
            <a:r>
              <a:rPr lang="fr-FR" sz="1050" dirty="0"/>
              <a:t>F</a:t>
            </a:r>
            <a:r>
              <a:rPr lang="ru-RU" sz="1050" dirty="0"/>
              <a:t>ormation</a:t>
            </a:r>
            <a:r>
              <a:rPr lang="ru-RU" sz="1050" b="1" dirty="0"/>
              <a:t> « </a:t>
            </a:r>
            <a:r>
              <a:rPr lang="fr-FR" sz="1050" b="1" dirty="0"/>
              <a:t>Amélioration énergétique des Bâtiments Existants » </a:t>
            </a:r>
            <a:endParaRPr lang="fr-FR" sz="1050" dirty="0"/>
          </a:p>
          <a:p>
            <a:r>
              <a:rPr lang="fr-FR" sz="1050" dirty="0"/>
              <a:t>AEBE : savoir réaliser un audit énergétique de qualité dans le bâtiment. </a:t>
            </a:r>
          </a:p>
          <a:p>
            <a:r>
              <a:rPr lang="ru-RU" sz="1050" b="1" dirty="0"/>
              <a:t>2001 – 2005</a:t>
            </a:r>
            <a:r>
              <a:rPr lang="fr-FR" sz="1050" b="1" dirty="0"/>
              <a:t>	</a:t>
            </a:r>
            <a:r>
              <a:rPr lang="ru-RU" sz="1050" dirty="0"/>
              <a:t>École Nationale Supérieure d'Ingénieur Électricien de Grenoble (</a:t>
            </a:r>
            <a:r>
              <a:rPr lang="ru-RU" sz="1050" b="1" dirty="0"/>
              <a:t>ENSIEG</a:t>
            </a:r>
            <a:r>
              <a:rPr lang="ru-RU" sz="1050" dirty="0"/>
              <a:t>)</a:t>
            </a:r>
            <a:r>
              <a:rPr lang="ru-RU" sz="1050" b="1" dirty="0"/>
              <a:t> </a:t>
            </a:r>
            <a:endParaRPr lang="fr-FR" sz="1050" dirty="0"/>
          </a:p>
          <a:p>
            <a:pPr algn="ctr"/>
            <a:endParaRPr lang="fr-FR" sz="1050" b="1" dirty="0"/>
          </a:p>
          <a:p>
            <a:pPr algn="ctr"/>
            <a:r>
              <a:rPr lang="ru-RU" sz="1050" b="1" dirty="0"/>
              <a:t>Diplômé du groupe INPG : 1</a:t>
            </a:r>
            <a:r>
              <a:rPr lang="ru-RU" sz="1050" b="1" baseline="30000" dirty="0"/>
              <a:t>er</a:t>
            </a:r>
            <a:r>
              <a:rPr lang="ru-RU" sz="1050" b="1" dirty="0"/>
              <a:t> groupe français de formation d'ingénieurs </a:t>
            </a:r>
            <a:endParaRPr lang="fr-FR" sz="1050" b="1" dirty="0"/>
          </a:p>
          <a:p>
            <a:pPr algn="ctr"/>
            <a:r>
              <a:rPr lang="ru-RU" sz="1050" b="1" dirty="0"/>
              <a:t>Génie énergétique, Électrotechnique, Traitement du Signal</a:t>
            </a:r>
            <a:r>
              <a:rPr lang="fr-FR" sz="1050" b="1" dirty="0"/>
              <a:t>.</a:t>
            </a:r>
          </a:p>
        </p:txBody>
      </p:sp>
      <p:sp>
        <p:nvSpPr>
          <p:cNvPr id="14" name="Zone de texte 8">
            <a:extLst>
              <a:ext uri="{FF2B5EF4-FFF2-40B4-BE49-F238E27FC236}">
                <a16:creationId xmlns:a16="http://schemas.microsoft.com/office/drawing/2014/main" id="{2808D23E-147A-4065-8FC3-7DCFD725B19D}"/>
              </a:ext>
            </a:extLst>
          </p:cNvPr>
          <p:cNvSpPr txBox="1">
            <a:spLocks noChangeArrowheads="1"/>
          </p:cNvSpPr>
          <p:nvPr/>
        </p:nvSpPr>
        <p:spPr bwMode="auto">
          <a:xfrm>
            <a:off x="758825" y="-2439987"/>
            <a:ext cx="7623175" cy="402590"/>
          </a:xfrm>
          <a:prstGeom prst="rect">
            <a:avLst/>
          </a:prstGeom>
          <a:noFill/>
          <a:ln>
            <a:noFill/>
          </a:ln>
          <a:effectLst/>
          <a:extLst/>
        </p:spPr>
        <p:txBody>
          <a:bodyPr rot="0" vert="horz" wrap="square" lIns="91440" tIns="45720" rIns="91440" bIns="45720" anchor="t" anchorCtr="0" upright="1">
            <a:spAutoFit/>
          </a:bodyPr>
          <a:lstStyle/>
          <a:p>
            <a:pPr algn="ctr">
              <a:spcBef>
                <a:spcPts val="500"/>
              </a:spcBef>
              <a:spcAft>
                <a:spcPts val="0"/>
              </a:spcAft>
            </a:pPr>
            <a:r>
              <a:rPr lang="fr-FR" sz="2000" b="1" kern="150" dirty="0">
                <a:solidFill>
                  <a:srgbClr val="339966"/>
                </a:solidFill>
                <a:effectLst/>
                <a:latin typeface="Century Gothic" panose="020B0502020202020204" pitchFamily="34" charset="0"/>
                <a:ea typeface="SimSun" panose="02010600030101010101" pitchFamily="2" charset="-122"/>
                <a:cs typeface="Mangal" panose="02040503050203030202" pitchFamily="18" charset="0"/>
              </a:rPr>
              <a:t>Joséphine LEDOUX</a:t>
            </a:r>
            <a:endParaRPr lang="fr-FR" sz="1200" kern="150" dirty="0">
              <a:effectLst/>
              <a:latin typeface="Times New Roman" panose="02020603050405020304" pitchFamily="18" charset="0"/>
              <a:ea typeface="SimSun" panose="02010600030101010101" pitchFamily="2" charset="-122"/>
              <a:cs typeface="Tahoma" panose="020B0604030504040204" pitchFamily="34" charset="0"/>
            </a:endParaRPr>
          </a:p>
        </p:txBody>
      </p:sp>
      <p:sp>
        <p:nvSpPr>
          <p:cNvPr id="2" name="ZoneTexte 1">
            <a:extLst>
              <a:ext uri="{FF2B5EF4-FFF2-40B4-BE49-F238E27FC236}">
                <a16:creationId xmlns:a16="http://schemas.microsoft.com/office/drawing/2014/main" id="{B096287D-AACC-49A3-831A-E5BEEE0BCCFA}"/>
              </a:ext>
            </a:extLst>
          </p:cNvPr>
          <p:cNvSpPr txBox="1"/>
          <p:nvPr/>
        </p:nvSpPr>
        <p:spPr>
          <a:xfrm>
            <a:off x="179513" y="3196189"/>
            <a:ext cx="3836776" cy="707886"/>
          </a:xfrm>
          <a:prstGeom prst="rect">
            <a:avLst/>
          </a:prstGeom>
          <a:noFill/>
        </p:spPr>
        <p:txBody>
          <a:bodyPr wrap="square" rtlCol="0">
            <a:spAutoFit/>
          </a:bodyPr>
          <a:lstStyle/>
          <a:p>
            <a:pPr algn="just">
              <a:spcBef>
                <a:spcPts val="500"/>
              </a:spcBef>
              <a:spcAft>
                <a:spcPts val="0"/>
              </a:spcAft>
              <a:tabLst>
                <a:tab pos="540385" algn="l"/>
                <a:tab pos="810260" algn="l"/>
                <a:tab pos="1600200" algn="l"/>
              </a:tabLst>
            </a:pPr>
            <a:endParaRPr lang="fr-FR" kern="150" dirty="0">
              <a:latin typeface="Times New Roman" panose="02020603050405020304" pitchFamily="18" charset="0"/>
              <a:ea typeface="SimSun" panose="02010600030101010101" pitchFamily="2" charset="-122"/>
              <a:cs typeface="Tahoma" panose="020B0604030504040204" pitchFamily="34" charset="0"/>
            </a:endParaRPr>
          </a:p>
          <a:p>
            <a:r>
              <a:rPr lang="fr-FR" sz="1100" b="1" dirty="0"/>
              <a:t>Accrédité pour la réalisation de Diagnostic de performance énergétique avec mention (DPE)</a:t>
            </a:r>
            <a:endParaRPr lang="fr-FR" sz="1100" dirty="0"/>
          </a:p>
        </p:txBody>
      </p:sp>
      <p:pic>
        <p:nvPicPr>
          <p:cNvPr id="16" name="Image 15">
            <a:extLst>
              <a:ext uri="{FF2B5EF4-FFF2-40B4-BE49-F238E27FC236}">
                <a16:creationId xmlns:a16="http://schemas.microsoft.com/office/drawing/2014/main" id="{9E75D406-D315-44F9-A3E8-23AC77D27E2A}"/>
              </a:ext>
            </a:extLst>
          </p:cNvPr>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28222" t="7029" r="28432" b="20806"/>
          <a:stretch/>
        </p:blipFill>
        <p:spPr bwMode="auto">
          <a:xfrm>
            <a:off x="179513" y="814898"/>
            <a:ext cx="1464952" cy="1623885"/>
          </a:xfrm>
          <a:prstGeom prst="rect">
            <a:avLst/>
          </a:prstGeom>
          <a:ln>
            <a:solidFill>
              <a:srgbClr val="E85B24"/>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5142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2233E4A-45E7-4C10-B120-AD31AC0E4008}"/>
              </a:ext>
            </a:extLst>
          </p:cNvPr>
          <p:cNvPicPr>
            <a:picLocks noChangeAspect="1"/>
          </p:cNvPicPr>
          <p:nvPr/>
        </p:nvPicPr>
        <p:blipFill>
          <a:blip r:embed="rId2"/>
          <a:stretch>
            <a:fillRect/>
          </a:stretch>
        </p:blipFill>
        <p:spPr>
          <a:xfrm>
            <a:off x="0" y="20241"/>
            <a:ext cx="9140900" cy="3873103"/>
          </a:xfrm>
          <a:prstGeom prst="rect">
            <a:avLst/>
          </a:prstGeom>
        </p:spPr>
      </p:pic>
      <p:pic>
        <p:nvPicPr>
          <p:cNvPr id="5" name="Image 4">
            <a:extLst>
              <a:ext uri="{FF2B5EF4-FFF2-40B4-BE49-F238E27FC236}">
                <a16:creationId xmlns:a16="http://schemas.microsoft.com/office/drawing/2014/main" id="{48F2D08A-E25F-4A97-AECA-16BE1FFCB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pic>
        <p:nvPicPr>
          <p:cNvPr id="6" name="Image 5">
            <a:extLst>
              <a:ext uri="{FF2B5EF4-FFF2-40B4-BE49-F238E27FC236}">
                <a16:creationId xmlns:a16="http://schemas.microsoft.com/office/drawing/2014/main" id="{F351D944-D1AF-4CDF-940F-791BD4521C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sp>
        <p:nvSpPr>
          <p:cNvPr id="7" name="Sous-titre 2">
            <a:extLst>
              <a:ext uri="{FF2B5EF4-FFF2-40B4-BE49-F238E27FC236}">
                <a16:creationId xmlns:a16="http://schemas.microsoft.com/office/drawing/2014/main" id="{390FA5F9-93F1-4781-9C02-457C4055B8E5}"/>
              </a:ext>
            </a:extLst>
          </p:cNvPr>
          <p:cNvSpPr txBox="1">
            <a:spLocks/>
          </p:cNvSpPr>
          <p:nvPr/>
        </p:nvSpPr>
        <p:spPr>
          <a:xfrm>
            <a:off x="914415" y="857204"/>
            <a:ext cx="2937505" cy="394097"/>
          </a:xfrm>
          <a:prstGeom prst="rect">
            <a:avLst/>
          </a:prstGeom>
          <a:solidFill>
            <a:srgbClr val="5BB087"/>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100" dirty="0">
                <a:solidFill>
                  <a:srgbClr val="5E5A56"/>
                </a:solidFill>
                <a:latin typeface="Abadi" panose="020B0604020104020204" pitchFamily="34" charset="0"/>
              </a:rPr>
              <a:t>Eléments financiers</a:t>
            </a:r>
          </a:p>
        </p:txBody>
      </p:sp>
      <p:graphicFrame>
        <p:nvGraphicFramePr>
          <p:cNvPr id="2" name="Tableau 1">
            <a:extLst>
              <a:ext uri="{FF2B5EF4-FFF2-40B4-BE49-F238E27FC236}">
                <a16:creationId xmlns:a16="http://schemas.microsoft.com/office/drawing/2014/main" id="{F99047FB-07BD-4F63-A8B6-1FD36693B1C7}"/>
              </a:ext>
            </a:extLst>
          </p:cNvPr>
          <p:cNvGraphicFramePr>
            <a:graphicFrameLocks noGrp="1"/>
          </p:cNvGraphicFramePr>
          <p:nvPr>
            <p:extLst>
              <p:ext uri="{D42A27DB-BD31-4B8C-83A1-F6EECF244321}">
                <p14:modId xmlns:p14="http://schemas.microsoft.com/office/powerpoint/2010/main" val="1502037349"/>
              </p:ext>
            </p:extLst>
          </p:nvPr>
        </p:nvGraphicFramePr>
        <p:xfrm>
          <a:off x="1043608" y="1347614"/>
          <a:ext cx="6768751" cy="3675029"/>
        </p:xfrm>
        <a:graphic>
          <a:graphicData uri="http://schemas.openxmlformats.org/drawingml/2006/table">
            <a:tbl>
              <a:tblPr>
                <a:tableStyleId>{EB344D84-9AFB-497E-A393-DC336BA19D2E}</a:tableStyleId>
              </a:tblPr>
              <a:tblGrid>
                <a:gridCol w="2784044">
                  <a:extLst>
                    <a:ext uri="{9D8B030D-6E8A-4147-A177-3AD203B41FA5}">
                      <a16:colId xmlns:a16="http://schemas.microsoft.com/office/drawing/2014/main" val="1942802473"/>
                    </a:ext>
                  </a:extLst>
                </a:gridCol>
                <a:gridCol w="850471">
                  <a:extLst>
                    <a:ext uri="{9D8B030D-6E8A-4147-A177-3AD203B41FA5}">
                      <a16:colId xmlns:a16="http://schemas.microsoft.com/office/drawing/2014/main" val="3574909124"/>
                    </a:ext>
                  </a:extLst>
                </a:gridCol>
                <a:gridCol w="880488">
                  <a:extLst>
                    <a:ext uri="{9D8B030D-6E8A-4147-A177-3AD203B41FA5}">
                      <a16:colId xmlns:a16="http://schemas.microsoft.com/office/drawing/2014/main" val="3014734153"/>
                    </a:ext>
                  </a:extLst>
                </a:gridCol>
                <a:gridCol w="850471">
                  <a:extLst>
                    <a:ext uri="{9D8B030D-6E8A-4147-A177-3AD203B41FA5}">
                      <a16:colId xmlns:a16="http://schemas.microsoft.com/office/drawing/2014/main" val="2554395282"/>
                    </a:ext>
                  </a:extLst>
                </a:gridCol>
                <a:gridCol w="690382">
                  <a:extLst>
                    <a:ext uri="{9D8B030D-6E8A-4147-A177-3AD203B41FA5}">
                      <a16:colId xmlns:a16="http://schemas.microsoft.com/office/drawing/2014/main" val="1159311080"/>
                    </a:ext>
                  </a:extLst>
                </a:gridCol>
                <a:gridCol w="712895">
                  <a:extLst>
                    <a:ext uri="{9D8B030D-6E8A-4147-A177-3AD203B41FA5}">
                      <a16:colId xmlns:a16="http://schemas.microsoft.com/office/drawing/2014/main" val="649125852"/>
                    </a:ext>
                  </a:extLst>
                </a:gridCol>
              </a:tblGrid>
              <a:tr h="174387">
                <a:tc>
                  <a:txBody>
                    <a:bodyPr/>
                    <a:lstStyle/>
                    <a:p>
                      <a:pPr algn="ctr" fontAlgn="b"/>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ctr" fontAlgn="b"/>
                      <a:r>
                        <a:rPr lang="fr-FR" sz="1100" b="1" u="none" strike="noStrike" dirty="0">
                          <a:solidFill>
                            <a:srgbClr val="67625E"/>
                          </a:solidFill>
                          <a:effectLst/>
                        </a:rPr>
                        <a:t>2017</a:t>
                      </a:r>
                      <a:endParaRPr lang="fr-FR" sz="1100" b="1" i="0" u="none" strike="noStrike" dirty="0">
                        <a:solidFill>
                          <a:srgbClr val="67625E"/>
                        </a:solidFill>
                        <a:effectLst/>
                        <a:latin typeface="Calibri" panose="020F0502020204030204" pitchFamily="34" charset="0"/>
                      </a:endParaRPr>
                    </a:p>
                  </a:txBody>
                  <a:tcPr marL="6239" marR="6239" marT="6239" marB="0" anchor="b"/>
                </a:tc>
                <a:tc>
                  <a:txBody>
                    <a:bodyPr/>
                    <a:lstStyle/>
                    <a:p>
                      <a:pPr algn="ctr" fontAlgn="b"/>
                      <a:r>
                        <a:rPr lang="fr-FR" sz="1100" b="1" u="none" strike="noStrike" dirty="0">
                          <a:solidFill>
                            <a:srgbClr val="67625E"/>
                          </a:solidFill>
                          <a:effectLst/>
                        </a:rPr>
                        <a:t>2018</a:t>
                      </a:r>
                      <a:endParaRPr lang="fr-FR" sz="1100" b="1" i="0" u="none" strike="noStrike" dirty="0">
                        <a:solidFill>
                          <a:srgbClr val="67625E"/>
                        </a:solidFill>
                        <a:effectLst/>
                        <a:latin typeface="Calibri" panose="020F0502020204030204" pitchFamily="34" charset="0"/>
                      </a:endParaRPr>
                    </a:p>
                  </a:txBody>
                  <a:tcPr marL="6239" marR="6239" marT="6239" marB="0" anchor="b"/>
                </a:tc>
                <a:tc>
                  <a:txBody>
                    <a:bodyPr/>
                    <a:lstStyle/>
                    <a:p>
                      <a:pPr algn="ctr" fontAlgn="b"/>
                      <a:r>
                        <a:rPr lang="fr-FR" sz="1100" b="1" u="none" strike="noStrike">
                          <a:solidFill>
                            <a:srgbClr val="67625E"/>
                          </a:solidFill>
                          <a:effectLst/>
                        </a:rPr>
                        <a:t>2019</a:t>
                      </a:r>
                      <a:endParaRPr lang="fr-FR" sz="1100" b="1" i="0" u="none" strike="noStrike">
                        <a:solidFill>
                          <a:srgbClr val="67625E"/>
                        </a:solidFill>
                        <a:effectLst/>
                        <a:latin typeface="Calibri" panose="020F0502020204030204" pitchFamily="34" charset="0"/>
                      </a:endParaRPr>
                    </a:p>
                  </a:txBody>
                  <a:tcPr marL="6239" marR="6239" marT="6239" marB="0" anchor="b"/>
                </a:tc>
                <a:tc>
                  <a:txBody>
                    <a:bodyPr/>
                    <a:lstStyle/>
                    <a:p>
                      <a:pPr algn="ctr" fontAlgn="b"/>
                      <a:r>
                        <a:rPr lang="fr-FR" sz="1100" b="1" u="none" strike="noStrike">
                          <a:solidFill>
                            <a:srgbClr val="67625E"/>
                          </a:solidFill>
                          <a:effectLst/>
                        </a:rPr>
                        <a:t>2020</a:t>
                      </a:r>
                      <a:endParaRPr lang="fr-FR" sz="1100" b="1" i="0" u="none" strike="noStrike">
                        <a:solidFill>
                          <a:srgbClr val="67625E"/>
                        </a:solidFill>
                        <a:effectLst/>
                        <a:latin typeface="Calibri" panose="020F0502020204030204" pitchFamily="34" charset="0"/>
                      </a:endParaRPr>
                    </a:p>
                  </a:txBody>
                  <a:tcPr marL="6239" marR="6239" marT="6239" marB="0" anchor="b"/>
                </a:tc>
                <a:tc>
                  <a:txBody>
                    <a:bodyPr/>
                    <a:lstStyle/>
                    <a:p>
                      <a:pPr algn="ctr" fontAlgn="b"/>
                      <a:r>
                        <a:rPr lang="fr-FR" sz="1100" b="1" u="none" strike="noStrike" dirty="0">
                          <a:solidFill>
                            <a:srgbClr val="67625E"/>
                          </a:solidFill>
                          <a:effectLst/>
                        </a:rPr>
                        <a:t>2021</a:t>
                      </a:r>
                      <a:endParaRPr lang="fr-FR" sz="1100" b="1" i="0" u="none" strike="noStrike" dirty="0">
                        <a:solidFill>
                          <a:srgbClr val="67625E"/>
                        </a:solidFill>
                        <a:effectLst/>
                        <a:latin typeface="Calibri" panose="020F0502020204030204" pitchFamily="34" charset="0"/>
                      </a:endParaRPr>
                    </a:p>
                  </a:txBody>
                  <a:tcPr marL="6239" marR="6239" marT="6239" marB="0" anchor="b"/>
                </a:tc>
                <a:extLst>
                  <a:ext uri="{0D108BD9-81ED-4DB2-BD59-A6C34878D82A}">
                    <a16:rowId xmlns:a16="http://schemas.microsoft.com/office/drawing/2014/main" val="4184939952"/>
                  </a:ext>
                </a:extLst>
              </a:tr>
              <a:tr h="174387">
                <a:tc gridSpan="6">
                  <a:txBody>
                    <a:bodyPr/>
                    <a:lstStyle/>
                    <a:p>
                      <a:pPr algn="ctr" fontAlgn="b"/>
                      <a:r>
                        <a:rPr lang="fr-FR" sz="1100" b="1" u="none" strike="noStrike" dirty="0">
                          <a:solidFill>
                            <a:srgbClr val="5BB087"/>
                          </a:solidFill>
                          <a:effectLst/>
                        </a:rPr>
                        <a:t>BUDGET</a:t>
                      </a:r>
                      <a:endParaRPr lang="fr-FR" sz="1100" b="1" i="1" u="none" strike="noStrike" dirty="0">
                        <a:solidFill>
                          <a:srgbClr val="5BB087"/>
                        </a:solidFill>
                        <a:effectLst/>
                        <a:latin typeface="Calibri" panose="020F0502020204030204" pitchFamily="34" charset="0"/>
                      </a:endParaRPr>
                    </a:p>
                  </a:txBody>
                  <a:tcPr marL="6239" marR="6239" marT="6239" marB="0" anchor="b"/>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809906541"/>
                  </a:ext>
                </a:extLst>
              </a:tr>
              <a:tr h="132363">
                <a:tc>
                  <a:txBody>
                    <a:bodyPr/>
                    <a:lstStyle/>
                    <a:p>
                      <a:pPr algn="l" fontAlgn="b"/>
                      <a:r>
                        <a:rPr lang="fr-FR" sz="800" b="1" u="none" strike="noStrike" dirty="0">
                          <a:solidFill>
                            <a:srgbClr val="67625E"/>
                          </a:solidFill>
                          <a:effectLst/>
                        </a:rPr>
                        <a:t>Salaires</a:t>
                      </a:r>
                      <a:endParaRPr lang="fr-FR" sz="800" b="1" i="0" u="none" strike="noStrike" dirty="0">
                        <a:solidFill>
                          <a:srgbClr val="67625E"/>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177 176 €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247 950 €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348 000 €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426 300 €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587 250 €</a:t>
                      </a:r>
                      <a:endParaRPr lang="fr-FR" sz="800" b="0" i="0" u="none" strike="noStrike">
                        <a:solidFill>
                          <a:srgbClr val="000000"/>
                        </a:solidFill>
                        <a:effectLst/>
                        <a:latin typeface="Calibri" panose="020F0502020204030204" pitchFamily="34" charset="0"/>
                      </a:endParaRPr>
                    </a:p>
                  </a:txBody>
                  <a:tcPr marL="6239" marR="6239" marT="6239" marB="0" anchor="b"/>
                </a:tc>
                <a:extLst>
                  <a:ext uri="{0D108BD9-81ED-4DB2-BD59-A6C34878D82A}">
                    <a16:rowId xmlns:a16="http://schemas.microsoft.com/office/drawing/2014/main" val="931641956"/>
                  </a:ext>
                </a:extLst>
              </a:tr>
              <a:tr h="132363">
                <a:tc>
                  <a:txBody>
                    <a:bodyPr/>
                    <a:lstStyle/>
                    <a:p>
                      <a:pPr algn="l" fontAlgn="b"/>
                      <a:r>
                        <a:rPr lang="fr-FR" sz="800" b="1" u="none" strike="noStrike" dirty="0">
                          <a:solidFill>
                            <a:srgbClr val="67625E"/>
                          </a:solidFill>
                          <a:effectLst/>
                        </a:rPr>
                        <a:t>Frais Salaries</a:t>
                      </a:r>
                      <a:endParaRPr lang="fr-FR" sz="800" b="1" i="0" u="none" strike="noStrike" dirty="0">
                        <a:solidFill>
                          <a:srgbClr val="67625E"/>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10 152 €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12 398 €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17 400 €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21 315 €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29 363 €</a:t>
                      </a:r>
                      <a:endParaRPr lang="fr-FR" sz="800" b="0" i="0" u="none" strike="noStrike">
                        <a:solidFill>
                          <a:srgbClr val="000000"/>
                        </a:solidFill>
                        <a:effectLst/>
                        <a:latin typeface="Calibri" panose="020F0502020204030204" pitchFamily="34" charset="0"/>
                      </a:endParaRPr>
                    </a:p>
                  </a:txBody>
                  <a:tcPr marL="6239" marR="6239" marT="6239" marB="0" anchor="b"/>
                </a:tc>
                <a:extLst>
                  <a:ext uri="{0D108BD9-81ED-4DB2-BD59-A6C34878D82A}">
                    <a16:rowId xmlns:a16="http://schemas.microsoft.com/office/drawing/2014/main" val="317948893"/>
                  </a:ext>
                </a:extLst>
              </a:tr>
              <a:tr h="132363">
                <a:tc>
                  <a:txBody>
                    <a:bodyPr/>
                    <a:lstStyle/>
                    <a:p>
                      <a:pPr algn="l" fontAlgn="b"/>
                      <a:r>
                        <a:rPr lang="fr-FR" sz="800" b="1" u="none" strike="noStrike" dirty="0">
                          <a:solidFill>
                            <a:srgbClr val="67625E"/>
                          </a:solidFill>
                          <a:effectLst/>
                        </a:rPr>
                        <a:t>Frais administratif</a:t>
                      </a:r>
                      <a:endParaRPr lang="fr-FR" sz="800" b="1" i="0" u="none" strike="noStrike" dirty="0">
                        <a:solidFill>
                          <a:srgbClr val="67625E"/>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30 488 €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27 213 €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29 934 €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32 927 €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36 220 €</a:t>
                      </a:r>
                      <a:endParaRPr lang="fr-FR" sz="800" b="0" i="0" u="none" strike="noStrike">
                        <a:solidFill>
                          <a:srgbClr val="000000"/>
                        </a:solidFill>
                        <a:effectLst/>
                        <a:latin typeface="Calibri" panose="020F0502020204030204" pitchFamily="34" charset="0"/>
                      </a:endParaRPr>
                    </a:p>
                  </a:txBody>
                  <a:tcPr marL="6239" marR="6239" marT="6239" marB="0" anchor="b"/>
                </a:tc>
                <a:extLst>
                  <a:ext uri="{0D108BD9-81ED-4DB2-BD59-A6C34878D82A}">
                    <a16:rowId xmlns:a16="http://schemas.microsoft.com/office/drawing/2014/main" val="2597351023"/>
                  </a:ext>
                </a:extLst>
              </a:tr>
              <a:tr h="132363">
                <a:tc>
                  <a:txBody>
                    <a:bodyPr/>
                    <a:lstStyle/>
                    <a:p>
                      <a:pPr algn="l" fontAlgn="b"/>
                      <a:r>
                        <a:rPr lang="fr-FR" sz="800" b="1" u="none" strike="noStrike" dirty="0">
                          <a:solidFill>
                            <a:srgbClr val="67625E"/>
                          </a:solidFill>
                          <a:effectLst/>
                        </a:rPr>
                        <a:t>Communication</a:t>
                      </a:r>
                      <a:endParaRPr lang="fr-FR" sz="800" b="1" i="0" u="none" strike="noStrike" dirty="0">
                        <a:solidFill>
                          <a:srgbClr val="67625E"/>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10 000 €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40 000 €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60 000 €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75 000 €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80 000 €</a:t>
                      </a:r>
                      <a:endParaRPr lang="fr-FR" sz="800" b="0" i="0" u="none" strike="noStrike">
                        <a:solidFill>
                          <a:srgbClr val="000000"/>
                        </a:solidFill>
                        <a:effectLst/>
                        <a:latin typeface="Calibri" panose="020F0502020204030204" pitchFamily="34" charset="0"/>
                      </a:endParaRPr>
                    </a:p>
                  </a:txBody>
                  <a:tcPr marL="6239" marR="6239" marT="6239" marB="0" anchor="b"/>
                </a:tc>
                <a:extLst>
                  <a:ext uri="{0D108BD9-81ED-4DB2-BD59-A6C34878D82A}">
                    <a16:rowId xmlns:a16="http://schemas.microsoft.com/office/drawing/2014/main" val="2474684828"/>
                  </a:ext>
                </a:extLst>
              </a:tr>
              <a:tr h="132363">
                <a:tc>
                  <a:txBody>
                    <a:bodyPr/>
                    <a:lstStyle/>
                    <a:p>
                      <a:pPr algn="l" fontAlgn="b"/>
                      <a:r>
                        <a:rPr lang="fr-FR" sz="800" b="1" u="none" strike="noStrike" dirty="0">
                          <a:solidFill>
                            <a:srgbClr val="67625E"/>
                          </a:solidFill>
                          <a:effectLst/>
                        </a:rPr>
                        <a:t>MATERIEL</a:t>
                      </a:r>
                      <a:endParaRPr lang="fr-FR" sz="800" b="1" i="0" u="none" strike="noStrike" dirty="0">
                        <a:solidFill>
                          <a:srgbClr val="67625E"/>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14 200 €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25 000 €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30 000 €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30 000 €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30 000 €</a:t>
                      </a:r>
                      <a:endParaRPr lang="fr-FR" sz="800" b="0" i="0" u="none" strike="noStrike">
                        <a:solidFill>
                          <a:srgbClr val="000000"/>
                        </a:solidFill>
                        <a:effectLst/>
                        <a:latin typeface="Calibri" panose="020F0502020204030204" pitchFamily="34" charset="0"/>
                      </a:endParaRPr>
                    </a:p>
                  </a:txBody>
                  <a:tcPr marL="6239" marR="6239" marT="6239" marB="0" anchor="b"/>
                </a:tc>
                <a:extLst>
                  <a:ext uri="{0D108BD9-81ED-4DB2-BD59-A6C34878D82A}">
                    <a16:rowId xmlns:a16="http://schemas.microsoft.com/office/drawing/2014/main" val="2859301965"/>
                  </a:ext>
                </a:extLst>
              </a:tr>
              <a:tr h="132363">
                <a:tc>
                  <a:txBody>
                    <a:bodyPr/>
                    <a:lstStyle/>
                    <a:p>
                      <a:pPr algn="l" fontAlgn="b"/>
                      <a:r>
                        <a:rPr lang="fr-FR" sz="800" b="1" u="none" strike="noStrike" dirty="0">
                          <a:solidFill>
                            <a:srgbClr val="67625E"/>
                          </a:solidFill>
                          <a:effectLst/>
                        </a:rPr>
                        <a:t>COUT PRODUCTION</a:t>
                      </a:r>
                      <a:endParaRPr lang="fr-FR" sz="800" b="1" i="0" u="none" strike="noStrike" dirty="0">
                        <a:solidFill>
                          <a:srgbClr val="67625E"/>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55 350 €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118 000 €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215 000 €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335 000 €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500 000 €</a:t>
                      </a:r>
                      <a:endParaRPr lang="fr-FR" sz="800" b="0" i="0" u="none" strike="noStrike">
                        <a:solidFill>
                          <a:srgbClr val="000000"/>
                        </a:solidFill>
                        <a:effectLst/>
                        <a:latin typeface="Calibri" panose="020F0502020204030204" pitchFamily="34" charset="0"/>
                      </a:endParaRPr>
                    </a:p>
                  </a:txBody>
                  <a:tcPr marL="6239" marR="6239" marT="6239" marB="0" anchor="b"/>
                </a:tc>
                <a:extLst>
                  <a:ext uri="{0D108BD9-81ED-4DB2-BD59-A6C34878D82A}">
                    <a16:rowId xmlns:a16="http://schemas.microsoft.com/office/drawing/2014/main" val="437194307"/>
                  </a:ext>
                </a:extLst>
              </a:tr>
              <a:tr h="132363">
                <a:tc>
                  <a:txBody>
                    <a:bodyPr/>
                    <a:lstStyle/>
                    <a:p>
                      <a:pPr algn="l" fontAlgn="b"/>
                      <a:r>
                        <a:rPr lang="fr-FR" sz="800" b="1" u="none" strike="noStrike" dirty="0">
                          <a:solidFill>
                            <a:srgbClr val="67625E"/>
                          </a:solidFill>
                          <a:effectLst/>
                        </a:rPr>
                        <a:t>AUTRES</a:t>
                      </a:r>
                      <a:endParaRPr lang="fr-FR" sz="800" b="1" i="0" u="none" strike="noStrike" dirty="0">
                        <a:solidFill>
                          <a:srgbClr val="67625E"/>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0 €</a:t>
                      </a:r>
                      <a:endParaRPr lang="fr-FR" sz="800" b="0" i="0" u="none" strike="noStrike">
                        <a:solidFill>
                          <a:srgbClr val="000000"/>
                        </a:solidFill>
                        <a:effectLst/>
                        <a:latin typeface="Calibri" panose="020F0502020204030204" pitchFamily="34" charset="0"/>
                      </a:endParaRPr>
                    </a:p>
                  </a:txBody>
                  <a:tcPr marL="6239" marR="6239" marT="6239" marB="0" anchor="b"/>
                </a:tc>
                <a:extLst>
                  <a:ext uri="{0D108BD9-81ED-4DB2-BD59-A6C34878D82A}">
                    <a16:rowId xmlns:a16="http://schemas.microsoft.com/office/drawing/2014/main" val="4020897545"/>
                  </a:ext>
                </a:extLst>
              </a:tr>
              <a:tr h="132363">
                <a:tc>
                  <a:txBody>
                    <a:bodyPr/>
                    <a:lstStyle/>
                    <a:p>
                      <a:pPr algn="l" fontAlgn="b"/>
                      <a:r>
                        <a:rPr lang="fr-FR" sz="800" b="1" u="none" strike="noStrike" dirty="0">
                          <a:solidFill>
                            <a:srgbClr val="67625E"/>
                          </a:solidFill>
                          <a:effectLst/>
                        </a:rPr>
                        <a:t>REQUILIBRAGE</a:t>
                      </a:r>
                      <a:endParaRPr lang="fr-FR" sz="800" b="1" i="0" u="none" strike="noStrike" dirty="0">
                        <a:solidFill>
                          <a:srgbClr val="67625E"/>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30 985 €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0 €</a:t>
                      </a:r>
                      <a:endParaRPr lang="fr-FR" sz="800" b="0" i="0" u="none" strike="noStrike">
                        <a:solidFill>
                          <a:srgbClr val="000000"/>
                        </a:solidFill>
                        <a:effectLst/>
                        <a:latin typeface="Calibri" panose="020F0502020204030204" pitchFamily="34" charset="0"/>
                      </a:endParaRPr>
                    </a:p>
                  </a:txBody>
                  <a:tcPr marL="6239" marR="6239" marT="6239" marB="0" anchor="b"/>
                </a:tc>
                <a:extLst>
                  <a:ext uri="{0D108BD9-81ED-4DB2-BD59-A6C34878D82A}">
                    <a16:rowId xmlns:a16="http://schemas.microsoft.com/office/drawing/2014/main" val="1805069548"/>
                  </a:ext>
                </a:extLst>
              </a:tr>
              <a:tr h="138982">
                <a:tc>
                  <a:txBody>
                    <a:bodyPr/>
                    <a:lstStyle/>
                    <a:p>
                      <a:pPr algn="r" fontAlgn="b"/>
                      <a:r>
                        <a:rPr lang="fr-FR" sz="800" u="none" strike="noStrike">
                          <a:effectLst/>
                        </a:rPr>
                        <a:t>TOTAL BUDGET =</a:t>
                      </a:r>
                      <a:endParaRPr lang="fr-FR" sz="800" b="1"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328 351 €</a:t>
                      </a:r>
                      <a:endParaRPr lang="fr-FR" sz="800" b="1"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470 560 €</a:t>
                      </a:r>
                      <a:endParaRPr lang="fr-FR" sz="800" b="1"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700 334 €</a:t>
                      </a:r>
                      <a:endParaRPr lang="fr-FR" sz="800" b="1"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920 542 €</a:t>
                      </a:r>
                      <a:endParaRPr lang="fr-FR" sz="800" b="1"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1 262 833 €</a:t>
                      </a:r>
                      <a:endParaRPr lang="fr-FR" sz="800" b="1" i="0" u="none" strike="noStrike">
                        <a:solidFill>
                          <a:srgbClr val="000000"/>
                        </a:solidFill>
                        <a:effectLst/>
                        <a:latin typeface="Calibri" panose="020F0502020204030204" pitchFamily="34" charset="0"/>
                      </a:endParaRPr>
                    </a:p>
                  </a:txBody>
                  <a:tcPr marL="6239" marR="6239" marT="6239" marB="0" anchor="b"/>
                </a:tc>
                <a:extLst>
                  <a:ext uri="{0D108BD9-81ED-4DB2-BD59-A6C34878D82A}">
                    <a16:rowId xmlns:a16="http://schemas.microsoft.com/office/drawing/2014/main" val="425593313"/>
                  </a:ext>
                </a:extLst>
              </a:tr>
              <a:tr h="0">
                <a:tc>
                  <a:txBody>
                    <a:bodyPr/>
                    <a:lstStyle/>
                    <a:p>
                      <a:pPr algn="l" fontAlgn="b"/>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l" fontAlgn="b"/>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l" fontAlgn="b"/>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l" fontAlgn="b"/>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l" fontAlgn="b"/>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l" fontAlgn="b"/>
                      <a:endParaRPr lang="fr-FR" sz="800" b="0" i="0" u="none" strike="noStrike">
                        <a:solidFill>
                          <a:srgbClr val="000000"/>
                        </a:solidFill>
                        <a:effectLst/>
                        <a:latin typeface="Calibri" panose="020F0502020204030204" pitchFamily="34" charset="0"/>
                      </a:endParaRPr>
                    </a:p>
                  </a:txBody>
                  <a:tcPr marL="6239" marR="6239" marT="6239" marB="0" anchor="b"/>
                </a:tc>
                <a:extLst>
                  <a:ext uri="{0D108BD9-81ED-4DB2-BD59-A6C34878D82A}">
                    <a16:rowId xmlns:a16="http://schemas.microsoft.com/office/drawing/2014/main" val="3846069196"/>
                  </a:ext>
                </a:extLst>
              </a:tr>
              <a:tr h="174387">
                <a:tc gridSpan="6">
                  <a:txBody>
                    <a:bodyPr/>
                    <a:lstStyle/>
                    <a:p>
                      <a:pPr algn="ctr" fontAlgn="b"/>
                      <a:r>
                        <a:rPr lang="fr-FR" sz="1100" b="1" i="1" u="none" strike="noStrike" dirty="0">
                          <a:solidFill>
                            <a:srgbClr val="5BB087"/>
                          </a:solidFill>
                          <a:effectLst/>
                        </a:rPr>
                        <a:t>VENTE</a:t>
                      </a:r>
                      <a:endParaRPr lang="fr-FR" sz="1100" b="1" i="1" u="none" strike="noStrike" dirty="0">
                        <a:solidFill>
                          <a:srgbClr val="5BB087"/>
                        </a:solidFill>
                        <a:effectLst/>
                        <a:latin typeface="Calibri" panose="020F0502020204030204" pitchFamily="34" charset="0"/>
                      </a:endParaRPr>
                    </a:p>
                  </a:txBody>
                  <a:tcPr marL="6239" marR="6239" marT="6239" marB="0" anchor="b"/>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268899024"/>
                  </a:ext>
                </a:extLst>
              </a:tr>
              <a:tr h="132363">
                <a:tc>
                  <a:txBody>
                    <a:bodyPr/>
                    <a:lstStyle/>
                    <a:p>
                      <a:pPr algn="l" fontAlgn="b"/>
                      <a:r>
                        <a:rPr lang="fr-FR" sz="800" b="1" u="none" strike="noStrike" dirty="0">
                          <a:solidFill>
                            <a:srgbClr val="67625E"/>
                          </a:solidFill>
                          <a:effectLst/>
                        </a:rPr>
                        <a:t>Vente Equilibrage seul (LIBRA FLUIDES)</a:t>
                      </a:r>
                      <a:endParaRPr lang="fr-FR" sz="800" b="1" i="0" u="none" strike="noStrike" dirty="0">
                        <a:solidFill>
                          <a:srgbClr val="67625E"/>
                        </a:solidFill>
                        <a:effectLst/>
                        <a:latin typeface="Calibri" panose="020F0502020204030204" pitchFamily="34" charset="0"/>
                      </a:endParaRPr>
                    </a:p>
                  </a:txBody>
                  <a:tcPr marL="6239" marR="6239" marT="6239" marB="0" anchor="b"/>
                </a:tc>
                <a:tc>
                  <a:txBody>
                    <a:bodyPr/>
                    <a:lstStyle/>
                    <a:p>
                      <a:pPr algn="l" fontAlgn="b"/>
                      <a:r>
                        <a:rPr lang="fr-FR" sz="800" u="none" strike="noStrike">
                          <a:effectLst/>
                        </a:rPr>
                        <a:t>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l" fontAlgn="b"/>
                      <a:r>
                        <a:rPr lang="fr-FR" sz="800" u="none" strike="noStrike">
                          <a:effectLst/>
                        </a:rPr>
                        <a:t>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l" fontAlgn="b"/>
                      <a:r>
                        <a:rPr lang="fr-FR" sz="800" u="none" strike="noStrike">
                          <a:effectLst/>
                        </a:rPr>
                        <a:t>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l" fontAlgn="b"/>
                      <a:r>
                        <a:rPr lang="fr-FR" sz="800" u="none" strike="noStrike">
                          <a:effectLst/>
                        </a:rPr>
                        <a:t>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l" fontAlgn="b"/>
                      <a:r>
                        <a:rPr lang="fr-FR" sz="800" u="none" strike="noStrike">
                          <a:effectLst/>
                        </a:rPr>
                        <a:t> </a:t>
                      </a:r>
                      <a:endParaRPr lang="fr-FR" sz="800" b="0" i="0" u="none" strike="noStrike">
                        <a:solidFill>
                          <a:srgbClr val="000000"/>
                        </a:solidFill>
                        <a:effectLst/>
                        <a:latin typeface="Calibri" panose="020F0502020204030204" pitchFamily="34" charset="0"/>
                      </a:endParaRPr>
                    </a:p>
                  </a:txBody>
                  <a:tcPr marL="6239" marR="6239" marT="6239" marB="0" anchor="b"/>
                </a:tc>
                <a:extLst>
                  <a:ext uri="{0D108BD9-81ED-4DB2-BD59-A6C34878D82A}">
                    <a16:rowId xmlns:a16="http://schemas.microsoft.com/office/drawing/2014/main" val="2525259661"/>
                  </a:ext>
                </a:extLst>
              </a:tr>
              <a:tr h="132363">
                <a:tc>
                  <a:txBody>
                    <a:bodyPr/>
                    <a:lstStyle/>
                    <a:p>
                      <a:pPr algn="l" fontAlgn="b"/>
                      <a:r>
                        <a:rPr lang="fr-FR" sz="800" b="1" u="none" strike="noStrike" dirty="0">
                          <a:solidFill>
                            <a:srgbClr val="67625E"/>
                          </a:solidFill>
                          <a:effectLst/>
                        </a:rPr>
                        <a:t>Sonde ambiance</a:t>
                      </a:r>
                      <a:endParaRPr lang="fr-FR" sz="800" b="1" i="0" u="none" strike="noStrike" dirty="0">
                        <a:solidFill>
                          <a:srgbClr val="67625E"/>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50 750 €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217 500 €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362 500 €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580 000 €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870 000 €</a:t>
                      </a:r>
                      <a:endParaRPr lang="fr-FR" sz="800" b="0" i="0" u="none" strike="noStrike">
                        <a:solidFill>
                          <a:srgbClr val="000000"/>
                        </a:solidFill>
                        <a:effectLst/>
                        <a:latin typeface="Calibri" panose="020F0502020204030204" pitchFamily="34" charset="0"/>
                      </a:endParaRPr>
                    </a:p>
                  </a:txBody>
                  <a:tcPr marL="6239" marR="6239" marT="6239" marB="0" anchor="b"/>
                </a:tc>
                <a:extLst>
                  <a:ext uri="{0D108BD9-81ED-4DB2-BD59-A6C34878D82A}">
                    <a16:rowId xmlns:a16="http://schemas.microsoft.com/office/drawing/2014/main" val="2387125835"/>
                  </a:ext>
                </a:extLst>
              </a:tr>
              <a:tr h="132363">
                <a:tc>
                  <a:txBody>
                    <a:bodyPr/>
                    <a:lstStyle/>
                    <a:p>
                      <a:pPr algn="l" fontAlgn="b"/>
                      <a:r>
                        <a:rPr lang="fr-FR" sz="800" b="1" u="none" strike="noStrike" dirty="0">
                          <a:solidFill>
                            <a:srgbClr val="67625E"/>
                          </a:solidFill>
                          <a:effectLst/>
                        </a:rPr>
                        <a:t>Boitier chaufferie</a:t>
                      </a:r>
                      <a:endParaRPr lang="fr-FR" sz="800" b="1" i="0" u="none" strike="noStrike" dirty="0">
                        <a:solidFill>
                          <a:srgbClr val="67625E"/>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17 325 €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59 400 €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99 000 €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148 500 €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247 500 €</a:t>
                      </a:r>
                      <a:endParaRPr lang="fr-FR" sz="800" b="0" i="0" u="none" strike="noStrike">
                        <a:solidFill>
                          <a:srgbClr val="000000"/>
                        </a:solidFill>
                        <a:effectLst/>
                        <a:latin typeface="Calibri" panose="020F0502020204030204" pitchFamily="34" charset="0"/>
                      </a:endParaRPr>
                    </a:p>
                  </a:txBody>
                  <a:tcPr marL="6239" marR="6239" marT="6239" marB="0" anchor="b"/>
                </a:tc>
                <a:extLst>
                  <a:ext uri="{0D108BD9-81ED-4DB2-BD59-A6C34878D82A}">
                    <a16:rowId xmlns:a16="http://schemas.microsoft.com/office/drawing/2014/main" val="577386413"/>
                  </a:ext>
                </a:extLst>
              </a:tr>
              <a:tr h="132363">
                <a:tc>
                  <a:txBody>
                    <a:bodyPr/>
                    <a:lstStyle/>
                    <a:p>
                      <a:pPr algn="l" fontAlgn="b"/>
                      <a:r>
                        <a:rPr lang="fr-FR" sz="800" b="1" u="none" strike="noStrike" dirty="0">
                          <a:solidFill>
                            <a:srgbClr val="67625E"/>
                          </a:solidFill>
                          <a:effectLst/>
                        </a:rPr>
                        <a:t>Sonde autre</a:t>
                      </a:r>
                      <a:endParaRPr lang="fr-FR" sz="800" b="1" i="0" u="none" strike="noStrike" dirty="0">
                        <a:solidFill>
                          <a:srgbClr val="67625E"/>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21 750 €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72 500 €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174 000 €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261 000 €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362 500 €</a:t>
                      </a:r>
                      <a:endParaRPr lang="fr-FR" sz="800" b="0" i="0" u="none" strike="noStrike">
                        <a:solidFill>
                          <a:srgbClr val="000000"/>
                        </a:solidFill>
                        <a:effectLst/>
                        <a:latin typeface="Calibri" panose="020F0502020204030204" pitchFamily="34" charset="0"/>
                      </a:endParaRPr>
                    </a:p>
                  </a:txBody>
                  <a:tcPr marL="6239" marR="6239" marT="6239" marB="0" anchor="b"/>
                </a:tc>
                <a:extLst>
                  <a:ext uri="{0D108BD9-81ED-4DB2-BD59-A6C34878D82A}">
                    <a16:rowId xmlns:a16="http://schemas.microsoft.com/office/drawing/2014/main" val="3354920708"/>
                  </a:ext>
                </a:extLst>
              </a:tr>
              <a:tr h="132363">
                <a:tc>
                  <a:txBody>
                    <a:bodyPr/>
                    <a:lstStyle/>
                    <a:p>
                      <a:pPr algn="l" fontAlgn="b"/>
                      <a:r>
                        <a:rPr lang="fr-FR" sz="800" b="1" u="none" strike="noStrike" dirty="0">
                          <a:solidFill>
                            <a:srgbClr val="67625E"/>
                          </a:solidFill>
                          <a:effectLst/>
                        </a:rPr>
                        <a:t>Développement API envoie info sur interface personnelle</a:t>
                      </a:r>
                      <a:endParaRPr lang="fr-FR" sz="800" b="1" i="0" u="none" strike="noStrike" dirty="0">
                        <a:solidFill>
                          <a:srgbClr val="67625E"/>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0 €</a:t>
                      </a:r>
                      <a:endParaRPr lang="fr-FR" sz="800" b="0" i="0" u="none" strike="noStrike">
                        <a:solidFill>
                          <a:srgbClr val="000000"/>
                        </a:solidFill>
                        <a:effectLst/>
                        <a:latin typeface="Calibri" panose="020F0502020204030204" pitchFamily="34" charset="0"/>
                      </a:endParaRPr>
                    </a:p>
                  </a:txBody>
                  <a:tcPr marL="6239" marR="6239" marT="6239" marB="0" anchor="b"/>
                </a:tc>
                <a:extLst>
                  <a:ext uri="{0D108BD9-81ED-4DB2-BD59-A6C34878D82A}">
                    <a16:rowId xmlns:a16="http://schemas.microsoft.com/office/drawing/2014/main" val="2794795514"/>
                  </a:ext>
                </a:extLst>
              </a:tr>
              <a:tr h="132363">
                <a:tc>
                  <a:txBody>
                    <a:bodyPr/>
                    <a:lstStyle/>
                    <a:p>
                      <a:pPr algn="l" fontAlgn="b"/>
                      <a:r>
                        <a:rPr lang="fr-FR" sz="800" b="1" u="none" strike="noStrike" dirty="0">
                          <a:solidFill>
                            <a:srgbClr val="67625E"/>
                          </a:solidFill>
                          <a:effectLst/>
                        </a:rPr>
                        <a:t>Abonnement sonde autonome</a:t>
                      </a:r>
                      <a:endParaRPr lang="fr-FR" sz="800" b="1" i="0" u="none" strike="noStrike" dirty="0">
                        <a:solidFill>
                          <a:srgbClr val="67625E"/>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10 000 €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47 500 €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111 500 €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209 000 €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350 000 €</a:t>
                      </a:r>
                      <a:endParaRPr lang="fr-FR" sz="800" b="0" i="0" u="none" strike="noStrike">
                        <a:solidFill>
                          <a:srgbClr val="000000"/>
                        </a:solidFill>
                        <a:effectLst/>
                        <a:latin typeface="Calibri" panose="020F0502020204030204" pitchFamily="34" charset="0"/>
                      </a:endParaRPr>
                    </a:p>
                  </a:txBody>
                  <a:tcPr marL="6239" marR="6239" marT="6239" marB="0" anchor="b"/>
                </a:tc>
                <a:extLst>
                  <a:ext uri="{0D108BD9-81ED-4DB2-BD59-A6C34878D82A}">
                    <a16:rowId xmlns:a16="http://schemas.microsoft.com/office/drawing/2014/main" val="2096041835"/>
                  </a:ext>
                </a:extLst>
              </a:tr>
              <a:tr h="132363">
                <a:tc>
                  <a:txBody>
                    <a:bodyPr/>
                    <a:lstStyle/>
                    <a:p>
                      <a:pPr algn="l" fontAlgn="b"/>
                      <a:r>
                        <a:rPr lang="fr-FR" sz="800" b="1" u="none" strike="noStrike" dirty="0">
                          <a:solidFill>
                            <a:srgbClr val="67625E"/>
                          </a:solidFill>
                          <a:effectLst/>
                        </a:rPr>
                        <a:t>Abonnement SEMCONTROL</a:t>
                      </a:r>
                      <a:endParaRPr lang="fr-FR" sz="800" b="1" i="0" u="none" strike="noStrike" dirty="0">
                        <a:solidFill>
                          <a:srgbClr val="67625E"/>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3 500 €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14 625 €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31 625 €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56 625 €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99 125 €</a:t>
                      </a:r>
                      <a:endParaRPr lang="fr-FR" sz="800" b="0" i="0" u="none" strike="noStrike">
                        <a:solidFill>
                          <a:srgbClr val="000000"/>
                        </a:solidFill>
                        <a:effectLst/>
                        <a:latin typeface="Calibri" panose="020F0502020204030204" pitchFamily="34" charset="0"/>
                      </a:endParaRPr>
                    </a:p>
                  </a:txBody>
                  <a:tcPr marL="6239" marR="6239" marT="6239" marB="0" anchor="b"/>
                </a:tc>
                <a:extLst>
                  <a:ext uri="{0D108BD9-81ED-4DB2-BD59-A6C34878D82A}">
                    <a16:rowId xmlns:a16="http://schemas.microsoft.com/office/drawing/2014/main" val="3617244564"/>
                  </a:ext>
                </a:extLst>
              </a:tr>
              <a:tr h="132363">
                <a:tc>
                  <a:txBody>
                    <a:bodyPr/>
                    <a:lstStyle/>
                    <a:p>
                      <a:pPr algn="l" fontAlgn="b"/>
                      <a:r>
                        <a:rPr lang="fr-FR" sz="800" b="1" u="none" strike="noStrike" dirty="0">
                          <a:solidFill>
                            <a:srgbClr val="67625E"/>
                          </a:solidFill>
                          <a:effectLst/>
                        </a:rPr>
                        <a:t>Abonnement avec site web complet + </a:t>
                      </a:r>
                      <a:r>
                        <a:rPr lang="fr-FR" sz="800" b="1" u="none" strike="noStrike" dirty="0" err="1">
                          <a:solidFill>
                            <a:srgbClr val="67625E"/>
                          </a:solidFill>
                          <a:effectLst/>
                        </a:rPr>
                        <a:t>materiel</a:t>
                      </a:r>
                      <a:r>
                        <a:rPr lang="fr-FR" sz="800" b="1" u="none" strike="noStrike" dirty="0">
                          <a:solidFill>
                            <a:srgbClr val="67625E"/>
                          </a:solidFill>
                          <a:effectLst/>
                        </a:rPr>
                        <a:t> en </a:t>
                      </a:r>
                      <a:r>
                        <a:rPr lang="fr-FR" sz="800" b="1" u="none" strike="noStrike" dirty="0" err="1">
                          <a:solidFill>
                            <a:srgbClr val="67625E"/>
                          </a:solidFill>
                          <a:effectLst/>
                        </a:rPr>
                        <a:t>loc</a:t>
                      </a:r>
                      <a:endParaRPr lang="fr-FR" sz="800" b="1" i="0" u="none" strike="noStrike" dirty="0">
                        <a:solidFill>
                          <a:srgbClr val="67625E"/>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0 €</a:t>
                      </a:r>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0 €</a:t>
                      </a:r>
                      <a:endParaRPr lang="fr-FR" sz="800" b="0" i="0" u="none" strike="noStrike">
                        <a:solidFill>
                          <a:srgbClr val="000000"/>
                        </a:solidFill>
                        <a:effectLst/>
                        <a:latin typeface="Calibri" panose="020F0502020204030204" pitchFamily="34" charset="0"/>
                      </a:endParaRPr>
                    </a:p>
                  </a:txBody>
                  <a:tcPr marL="6239" marR="6239" marT="6239" marB="0" anchor="b"/>
                </a:tc>
                <a:extLst>
                  <a:ext uri="{0D108BD9-81ED-4DB2-BD59-A6C34878D82A}">
                    <a16:rowId xmlns:a16="http://schemas.microsoft.com/office/drawing/2014/main" val="748729561"/>
                  </a:ext>
                </a:extLst>
              </a:tr>
              <a:tr h="132363">
                <a:tc>
                  <a:txBody>
                    <a:bodyPr/>
                    <a:lstStyle/>
                    <a:p>
                      <a:pPr algn="r" fontAlgn="b"/>
                      <a:r>
                        <a:rPr lang="fr-FR" sz="800" u="none" strike="noStrike">
                          <a:effectLst/>
                        </a:rPr>
                        <a:t>TOTAL CA =</a:t>
                      </a:r>
                      <a:endParaRPr lang="fr-FR" sz="800" b="1"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103 325 €</a:t>
                      </a:r>
                      <a:endParaRPr lang="fr-FR" sz="800" b="1"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411 525 €</a:t>
                      </a:r>
                      <a:endParaRPr lang="fr-FR" sz="800" b="1"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778 625 €</a:t>
                      </a:r>
                      <a:endParaRPr lang="fr-FR" sz="800" b="1"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1 255 125 €</a:t>
                      </a:r>
                      <a:endParaRPr lang="fr-FR" sz="800" b="1" i="0" u="none" strike="noStrike">
                        <a:solidFill>
                          <a:srgbClr val="000000"/>
                        </a:solidFill>
                        <a:effectLst/>
                        <a:latin typeface="Calibri" panose="020F0502020204030204" pitchFamily="34" charset="0"/>
                      </a:endParaRPr>
                    </a:p>
                  </a:txBody>
                  <a:tcPr marL="6239" marR="6239" marT="6239" marB="0" anchor="b"/>
                </a:tc>
                <a:tc>
                  <a:txBody>
                    <a:bodyPr/>
                    <a:lstStyle/>
                    <a:p>
                      <a:pPr algn="r" fontAlgn="b"/>
                      <a:r>
                        <a:rPr lang="fr-FR" sz="800" u="none" strike="noStrike">
                          <a:effectLst/>
                        </a:rPr>
                        <a:t>1 929 125 €</a:t>
                      </a:r>
                      <a:endParaRPr lang="fr-FR" sz="800" b="1" i="0" u="none" strike="noStrike">
                        <a:solidFill>
                          <a:srgbClr val="000000"/>
                        </a:solidFill>
                        <a:effectLst/>
                        <a:latin typeface="Calibri" panose="020F0502020204030204" pitchFamily="34" charset="0"/>
                      </a:endParaRPr>
                    </a:p>
                  </a:txBody>
                  <a:tcPr marL="6239" marR="6239" marT="6239" marB="0" anchor="b"/>
                </a:tc>
                <a:extLst>
                  <a:ext uri="{0D108BD9-81ED-4DB2-BD59-A6C34878D82A}">
                    <a16:rowId xmlns:a16="http://schemas.microsoft.com/office/drawing/2014/main" val="3145842241"/>
                  </a:ext>
                </a:extLst>
              </a:tr>
              <a:tr h="117056">
                <a:tc>
                  <a:txBody>
                    <a:bodyPr/>
                    <a:lstStyle/>
                    <a:p>
                      <a:pPr algn="l" fontAlgn="b"/>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l" fontAlgn="b"/>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l" fontAlgn="b"/>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l" fontAlgn="b"/>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algn="l" fontAlgn="b"/>
                      <a:endParaRPr lang="fr-FR" sz="800" b="0" i="0" u="none" strike="noStrike" dirty="0">
                        <a:solidFill>
                          <a:srgbClr val="000000"/>
                        </a:solidFill>
                        <a:effectLst/>
                        <a:latin typeface="Calibri" panose="020F0502020204030204" pitchFamily="34" charset="0"/>
                      </a:endParaRPr>
                    </a:p>
                  </a:txBody>
                  <a:tcPr marL="6239" marR="6239" marT="6239" marB="0" anchor="b"/>
                </a:tc>
                <a:tc>
                  <a:txBody>
                    <a:bodyPr/>
                    <a:lstStyle/>
                    <a:p>
                      <a:pPr algn="l" fontAlgn="b"/>
                      <a:endParaRPr lang="fr-FR" sz="800" b="0" i="0" u="none" strike="noStrike">
                        <a:solidFill>
                          <a:srgbClr val="000000"/>
                        </a:solidFill>
                        <a:effectLst/>
                        <a:latin typeface="Calibri" panose="020F0502020204030204" pitchFamily="34" charset="0"/>
                      </a:endParaRPr>
                    </a:p>
                  </a:txBody>
                  <a:tcPr marL="6239" marR="6239" marT="6239" marB="0" anchor="b"/>
                </a:tc>
                <a:extLst>
                  <a:ext uri="{0D108BD9-81ED-4DB2-BD59-A6C34878D82A}">
                    <a16:rowId xmlns:a16="http://schemas.microsoft.com/office/drawing/2014/main" val="4208974466"/>
                  </a:ext>
                </a:extLst>
              </a:tr>
              <a:tr h="138982">
                <a:tc>
                  <a:txBody>
                    <a:bodyPr/>
                    <a:lstStyle/>
                    <a:p>
                      <a:pPr algn="l" fontAlgn="b"/>
                      <a:endParaRPr lang="fr-FR" sz="800" b="0" i="0" u="none" strike="noStrike">
                        <a:solidFill>
                          <a:srgbClr val="000000"/>
                        </a:solidFill>
                        <a:effectLst/>
                        <a:latin typeface="Calibri" panose="020F0502020204030204" pitchFamily="34" charset="0"/>
                      </a:endParaRPr>
                    </a:p>
                  </a:txBody>
                  <a:tcPr marL="6239" marR="6239" marT="6239" marB="0" anchor="b"/>
                </a:tc>
                <a:tc>
                  <a:txBody>
                    <a:bodyPr/>
                    <a:lstStyle/>
                    <a:p>
                      <a:pPr marL="0" algn="ctr" defTabSz="914400" rtl="0" eaLnBrk="1" fontAlgn="b" latinLnBrk="0" hangingPunct="1"/>
                      <a:r>
                        <a:rPr lang="fr-FR" sz="1100" b="1" u="none" strike="noStrike" kern="1200" dirty="0">
                          <a:solidFill>
                            <a:srgbClr val="67625E"/>
                          </a:solidFill>
                          <a:effectLst/>
                          <a:latin typeface="+mn-lt"/>
                          <a:ea typeface="+mn-ea"/>
                          <a:cs typeface="+mn-cs"/>
                        </a:rPr>
                        <a:t>2017</a:t>
                      </a:r>
                    </a:p>
                  </a:txBody>
                  <a:tcPr marL="6239" marR="6239" marT="6239" marB="0" anchor="b"/>
                </a:tc>
                <a:tc>
                  <a:txBody>
                    <a:bodyPr/>
                    <a:lstStyle/>
                    <a:p>
                      <a:pPr marL="0" algn="ctr" defTabSz="914400" rtl="0" eaLnBrk="1" fontAlgn="b" latinLnBrk="0" hangingPunct="1"/>
                      <a:r>
                        <a:rPr lang="fr-FR" sz="1100" b="1" u="none" strike="noStrike" kern="1200" dirty="0">
                          <a:solidFill>
                            <a:srgbClr val="67625E"/>
                          </a:solidFill>
                          <a:effectLst/>
                          <a:latin typeface="+mn-lt"/>
                          <a:ea typeface="+mn-ea"/>
                          <a:cs typeface="+mn-cs"/>
                        </a:rPr>
                        <a:t>2018</a:t>
                      </a:r>
                    </a:p>
                  </a:txBody>
                  <a:tcPr marL="6239" marR="6239" marT="6239" marB="0" anchor="b"/>
                </a:tc>
                <a:tc>
                  <a:txBody>
                    <a:bodyPr/>
                    <a:lstStyle/>
                    <a:p>
                      <a:pPr marL="0" algn="ctr" defTabSz="914400" rtl="0" eaLnBrk="1" fontAlgn="b" latinLnBrk="0" hangingPunct="1"/>
                      <a:r>
                        <a:rPr lang="fr-FR" sz="1100" b="1" u="none" strike="noStrike" kern="1200" dirty="0">
                          <a:solidFill>
                            <a:srgbClr val="67625E"/>
                          </a:solidFill>
                          <a:effectLst/>
                          <a:latin typeface="+mn-lt"/>
                          <a:ea typeface="+mn-ea"/>
                          <a:cs typeface="+mn-cs"/>
                        </a:rPr>
                        <a:t>2019</a:t>
                      </a:r>
                    </a:p>
                  </a:txBody>
                  <a:tcPr marL="6239" marR="6239" marT="6239" marB="0" anchor="b"/>
                </a:tc>
                <a:tc>
                  <a:txBody>
                    <a:bodyPr/>
                    <a:lstStyle/>
                    <a:p>
                      <a:pPr marL="0" algn="ctr" defTabSz="914400" rtl="0" eaLnBrk="1" fontAlgn="b" latinLnBrk="0" hangingPunct="1"/>
                      <a:r>
                        <a:rPr lang="fr-FR" sz="1100" b="1" u="none" strike="noStrike" kern="1200" dirty="0">
                          <a:solidFill>
                            <a:srgbClr val="67625E"/>
                          </a:solidFill>
                          <a:effectLst/>
                          <a:latin typeface="+mn-lt"/>
                          <a:ea typeface="+mn-ea"/>
                          <a:cs typeface="+mn-cs"/>
                        </a:rPr>
                        <a:t>2020</a:t>
                      </a:r>
                    </a:p>
                  </a:txBody>
                  <a:tcPr marL="6239" marR="6239" marT="6239" marB="0" anchor="b"/>
                </a:tc>
                <a:tc>
                  <a:txBody>
                    <a:bodyPr/>
                    <a:lstStyle/>
                    <a:p>
                      <a:pPr marL="0" algn="ctr" defTabSz="914400" rtl="0" eaLnBrk="1" fontAlgn="b" latinLnBrk="0" hangingPunct="1"/>
                      <a:r>
                        <a:rPr lang="fr-FR" sz="1100" b="1" u="none" strike="noStrike" kern="1200" dirty="0">
                          <a:solidFill>
                            <a:srgbClr val="67625E"/>
                          </a:solidFill>
                          <a:effectLst/>
                          <a:latin typeface="+mn-lt"/>
                          <a:ea typeface="+mn-ea"/>
                          <a:cs typeface="+mn-cs"/>
                        </a:rPr>
                        <a:t>2021</a:t>
                      </a:r>
                    </a:p>
                  </a:txBody>
                  <a:tcPr marL="6239" marR="6239" marT="6239" marB="0" anchor="b"/>
                </a:tc>
                <a:extLst>
                  <a:ext uri="{0D108BD9-81ED-4DB2-BD59-A6C34878D82A}">
                    <a16:rowId xmlns:a16="http://schemas.microsoft.com/office/drawing/2014/main" val="865823840"/>
                  </a:ext>
                </a:extLst>
              </a:tr>
              <a:tr h="172073">
                <a:tc gridSpan="6">
                  <a:txBody>
                    <a:bodyPr/>
                    <a:lstStyle/>
                    <a:p>
                      <a:pPr algn="ctr" fontAlgn="b"/>
                      <a:r>
                        <a:rPr lang="fr-FR" sz="1100" b="1" u="none" strike="noStrike" dirty="0">
                          <a:solidFill>
                            <a:srgbClr val="5BB087"/>
                          </a:solidFill>
                          <a:effectLst/>
                        </a:rPr>
                        <a:t>RESULTAT D'EXPLOITATION</a:t>
                      </a:r>
                      <a:endParaRPr lang="fr-FR" sz="1100" b="1" i="1" u="none" strike="noStrike" dirty="0">
                        <a:solidFill>
                          <a:srgbClr val="5BB087"/>
                        </a:solidFill>
                        <a:effectLst/>
                        <a:latin typeface="Calibri" panose="020F0502020204030204" pitchFamily="34" charset="0"/>
                      </a:endParaRPr>
                    </a:p>
                  </a:txBody>
                  <a:tcPr marL="6239" marR="6239" marT="6239" marB="0" anchor="b"/>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550041813"/>
                  </a:ext>
                </a:extLst>
              </a:tr>
              <a:tr h="138982">
                <a:tc>
                  <a:txBody>
                    <a:bodyPr/>
                    <a:lstStyle/>
                    <a:p>
                      <a:pPr algn="r" fontAlgn="b"/>
                      <a:r>
                        <a:rPr lang="fr-FR" sz="1000" u="none" strike="noStrike" dirty="0" err="1">
                          <a:effectLst/>
                        </a:rPr>
                        <a:t>Resultat</a:t>
                      </a:r>
                      <a:r>
                        <a:rPr lang="fr-FR" sz="1000" u="none" strike="noStrike" dirty="0">
                          <a:effectLst/>
                        </a:rPr>
                        <a:t> d'exploitation =</a:t>
                      </a:r>
                      <a:endParaRPr lang="fr-FR" sz="1000" b="0" i="0" u="none" strike="noStrike" dirty="0">
                        <a:solidFill>
                          <a:srgbClr val="000000"/>
                        </a:solidFill>
                        <a:effectLst/>
                        <a:latin typeface="Calibri" panose="020F0502020204030204" pitchFamily="34" charset="0"/>
                      </a:endParaRPr>
                    </a:p>
                  </a:txBody>
                  <a:tcPr marL="6239" marR="6239" marT="6239" marB="0" anchor="b"/>
                </a:tc>
                <a:tc>
                  <a:txBody>
                    <a:bodyPr/>
                    <a:lstStyle/>
                    <a:p>
                      <a:pPr algn="r" fontAlgn="b"/>
                      <a:r>
                        <a:rPr lang="fr-FR" sz="1000" u="none" strike="noStrike" dirty="0">
                          <a:effectLst/>
                        </a:rPr>
                        <a:t>-225 026 €</a:t>
                      </a:r>
                      <a:endParaRPr lang="fr-FR" sz="1000" b="0" i="0" u="none" strike="noStrike" dirty="0">
                        <a:solidFill>
                          <a:srgbClr val="000000"/>
                        </a:solidFill>
                        <a:effectLst/>
                        <a:latin typeface="Calibri" panose="020F0502020204030204" pitchFamily="34" charset="0"/>
                      </a:endParaRPr>
                    </a:p>
                  </a:txBody>
                  <a:tcPr marL="6239" marR="6239" marT="6239" marB="0" anchor="b"/>
                </a:tc>
                <a:tc>
                  <a:txBody>
                    <a:bodyPr/>
                    <a:lstStyle/>
                    <a:p>
                      <a:pPr algn="r" fontAlgn="b"/>
                      <a:r>
                        <a:rPr lang="fr-FR" sz="1000" u="none" strike="noStrike" dirty="0">
                          <a:effectLst/>
                        </a:rPr>
                        <a:t>-59 035 €</a:t>
                      </a:r>
                      <a:endParaRPr lang="fr-FR" sz="1000" b="0" i="0" u="none" strike="noStrike" dirty="0">
                        <a:solidFill>
                          <a:srgbClr val="000000"/>
                        </a:solidFill>
                        <a:effectLst/>
                        <a:latin typeface="Calibri" panose="020F0502020204030204" pitchFamily="34" charset="0"/>
                      </a:endParaRPr>
                    </a:p>
                  </a:txBody>
                  <a:tcPr marL="6239" marR="6239" marT="6239" marB="0" anchor="b"/>
                </a:tc>
                <a:tc>
                  <a:txBody>
                    <a:bodyPr/>
                    <a:lstStyle/>
                    <a:p>
                      <a:pPr algn="r" fontAlgn="b"/>
                      <a:r>
                        <a:rPr lang="fr-FR" sz="1000" b="1" u="none" strike="noStrike" dirty="0">
                          <a:effectLst/>
                        </a:rPr>
                        <a:t>78 291 €</a:t>
                      </a:r>
                      <a:endParaRPr lang="fr-FR" sz="1000" b="1" i="0" u="none" strike="noStrike" dirty="0">
                        <a:solidFill>
                          <a:srgbClr val="000000"/>
                        </a:solidFill>
                        <a:effectLst/>
                        <a:latin typeface="Calibri" panose="020F0502020204030204" pitchFamily="34" charset="0"/>
                      </a:endParaRPr>
                    </a:p>
                  </a:txBody>
                  <a:tcPr marL="6239" marR="6239" marT="6239" marB="0" anchor="b"/>
                </a:tc>
                <a:tc>
                  <a:txBody>
                    <a:bodyPr/>
                    <a:lstStyle/>
                    <a:p>
                      <a:pPr algn="r" fontAlgn="b"/>
                      <a:r>
                        <a:rPr lang="fr-FR" sz="1000" b="1" u="none" strike="noStrike" dirty="0">
                          <a:effectLst/>
                        </a:rPr>
                        <a:t>334 583 €</a:t>
                      </a:r>
                      <a:endParaRPr lang="fr-FR" sz="1000" b="1" i="0" u="none" strike="noStrike" dirty="0">
                        <a:solidFill>
                          <a:srgbClr val="000000"/>
                        </a:solidFill>
                        <a:effectLst/>
                        <a:latin typeface="Calibri" panose="020F0502020204030204" pitchFamily="34" charset="0"/>
                      </a:endParaRPr>
                    </a:p>
                  </a:txBody>
                  <a:tcPr marL="6239" marR="6239" marT="6239" marB="0" anchor="b"/>
                </a:tc>
                <a:tc>
                  <a:txBody>
                    <a:bodyPr/>
                    <a:lstStyle/>
                    <a:p>
                      <a:pPr algn="r" fontAlgn="b"/>
                      <a:r>
                        <a:rPr lang="fr-FR" sz="1000" b="1" u="none" strike="noStrike" dirty="0">
                          <a:effectLst/>
                        </a:rPr>
                        <a:t>666 292 €</a:t>
                      </a:r>
                      <a:endParaRPr lang="fr-FR" sz="1000" b="1" i="0" u="none" strike="noStrike" dirty="0">
                        <a:solidFill>
                          <a:srgbClr val="000000"/>
                        </a:solidFill>
                        <a:effectLst/>
                        <a:latin typeface="Calibri" panose="020F0502020204030204" pitchFamily="34" charset="0"/>
                      </a:endParaRPr>
                    </a:p>
                  </a:txBody>
                  <a:tcPr marL="6239" marR="6239" marT="6239" marB="0" anchor="b"/>
                </a:tc>
                <a:extLst>
                  <a:ext uri="{0D108BD9-81ED-4DB2-BD59-A6C34878D82A}">
                    <a16:rowId xmlns:a16="http://schemas.microsoft.com/office/drawing/2014/main" val="3744533600"/>
                  </a:ext>
                </a:extLst>
              </a:tr>
            </a:tbl>
          </a:graphicData>
        </a:graphic>
      </p:graphicFrame>
    </p:spTree>
    <p:extLst>
      <p:ext uri="{BB962C8B-B14F-4D97-AF65-F5344CB8AC3E}">
        <p14:creationId xmlns:p14="http://schemas.microsoft.com/office/powerpoint/2010/main" val="1230143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2233E4A-45E7-4C10-B120-AD31AC0E4008}"/>
              </a:ext>
            </a:extLst>
          </p:cNvPr>
          <p:cNvPicPr>
            <a:picLocks noChangeAspect="1"/>
          </p:cNvPicPr>
          <p:nvPr/>
        </p:nvPicPr>
        <p:blipFill>
          <a:blip r:embed="rId2"/>
          <a:stretch>
            <a:fillRect/>
          </a:stretch>
        </p:blipFill>
        <p:spPr>
          <a:xfrm>
            <a:off x="0" y="20241"/>
            <a:ext cx="9140900" cy="3873103"/>
          </a:xfrm>
          <a:prstGeom prst="rect">
            <a:avLst/>
          </a:prstGeom>
        </p:spPr>
      </p:pic>
      <p:pic>
        <p:nvPicPr>
          <p:cNvPr id="5" name="Image 4">
            <a:extLst>
              <a:ext uri="{FF2B5EF4-FFF2-40B4-BE49-F238E27FC236}">
                <a16:creationId xmlns:a16="http://schemas.microsoft.com/office/drawing/2014/main" id="{48F2D08A-E25F-4A97-AECA-16BE1FFCB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pic>
        <p:nvPicPr>
          <p:cNvPr id="6" name="Image 5">
            <a:extLst>
              <a:ext uri="{FF2B5EF4-FFF2-40B4-BE49-F238E27FC236}">
                <a16:creationId xmlns:a16="http://schemas.microsoft.com/office/drawing/2014/main" id="{F351D944-D1AF-4CDF-940F-791BD4521C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sp>
        <p:nvSpPr>
          <p:cNvPr id="7" name="Sous-titre 2">
            <a:extLst>
              <a:ext uri="{FF2B5EF4-FFF2-40B4-BE49-F238E27FC236}">
                <a16:creationId xmlns:a16="http://schemas.microsoft.com/office/drawing/2014/main" id="{390FA5F9-93F1-4781-9C02-457C4055B8E5}"/>
              </a:ext>
            </a:extLst>
          </p:cNvPr>
          <p:cNvSpPr txBox="1">
            <a:spLocks/>
          </p:cNvSpPr>
          <p:nvPr/>
        </p:nvSpPr>
        <p:spPr>
          <a:xfrm>
            <a:off x="2915816" y="205015"/>
            <a:ext cx="2937505" cy="394097"/>
          </a:xfrm>
          <a:prstGeom prst="rect">
            <a:avLst/>
          </a:prstGeom>
          <a:solidFill>
            <a:srgbClr val="5BB087"/>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100" dirty="0">
                <a:solidFill>
                  <a:srgbClr val="5E5A56"/>
                </a:solidFill>
                <a:latin typeface="Abadi" panose="020B0604020104020204" pitchFamily="34" charset="0"/>
              </a:rPr>
              <a:t>Notre prix</a:t>
            </a:r>
          </a:p>
        </p:txBody>
      </p:sp>
      <p:pic>
        <p:nvPicPr>
          <p:cNvPr id="8" name="Image 7">
            <a:extLst>
              <a:ext uri="{FF2B5EF4-FFF2-40B4-BE49-F238E27FC236}">
                <a16:creationId xmlns:a16="http://schemas.microsoft.com/office/drawing/2014/main" id="{51457960-E808-470B-8ACE-30042C9BC56F}"/>
              </a:ext>
            </a:extLst>
          </p:cNvPr>
          <p:cNvPicPr>
            <a:picLocks noChangeAspect="1"/>
          </p:cNvPicPr>
          <p:nvPr/>
        </p:nvPicPr>
        <p:blipFill>
          <a:blip r:embed="rId5"/>
          <a:stretch>
            <a:fillRect/>
          </a:stretch>
        </p:blipFill>
        <p:spPr>
          <a:xfrm>
            <a:off x="133207" y="803648"/>
            <a:ext cx="3777113" cy="4288754"/>
          </a:xfrm>
          <a:prstGeom prst="rect">
            <a:avLst/>
          </a:prstGeom>
        </p:spPr>
      </p:pic>
      <p:pic>
        <p:nvPicPr>
          <p:cNvPr id="9" name="Image 8">
            <a:extLst>
              <a:ext uri="{FF2B5EF4-FFF2-40B4-BE49-F238E27FC236}">
                <a16:creationId xmlns:a16="http://schemas.microsoft.com/office/drawing/2014/main" id="{614B9D16-A6D7-4FF0-BB81-A694955BCBB9}"/>
              </a:ext>
            </a:extLst>
          </p:cNvPr>
          <p:cNvPicPr>
            <a:picLocks noChangeAspect="1"/>
          </p:cNvPicPr>
          <p:nvPr/>
        </p:nvPicPr>
        <p:blipFill rotWithShape="1">
          <a:blip r:embed="rId6"/>
          <a:srcRect b="55344"/>
          <a:stretch/>
        </p:blipFill>
        <p:spPr>
          <a:xfrm>
            <a:off x="2690506" y="1243012"/>
            <a:ext cx="3241780" cy="2622137"/>
          </a:xfrm>
          <a:prstGeom prst="rect">
            <a:avLst/>
          </a:prstGeom>
        </p:spPr>
      </p:pic>
      <p:pic>
        <p:nvPicPr>
          <p:cNvPr id="10" name="Image 9">
            <a:extLst>
              <a:ext uri="{FF2B5EF4-FFF2-40B4-BE49-F238E27FC236}">
                <a16:creationId xmlns:a16="http://schemas.microsoft.com/office/drawing/2014/main" id="{F3EA1CA4-EB29-4E5F-96E2-CACC2542995F}"/>
              </a:ext>
            </a:extLst>
          </p:cNvPr>
          <p:cNvPicPr>
            <a:picLocks noChangeAspect="1"/>
          </p:cNvPicPr>
          <p:nvPr/>
        </p:nvPicPr>
        <p:blipFill rotWithShape="1">
          <a:blip r:embed="rId6"/>
          <a:srcRect t="44749"/>
          <a:stretch/>
        </p:blipFill>
        <p:spPr>
          <a:xfrm>
            <a:off x="5855422" y="1250156"/>
            <a:ext cx="3155371" cy="3157807"/>
          </a:xfrm>
          <a:prstGeom prst="rect">
            <a:avLst/>
          </a:prstGeom>
        </p:spPr>
      </p:pic>
      <p:sp>
        <p:nvSpPr>
          <p:cNvPr id="11" name="Rectangle 10">
            <a:extLst>
              <a:ext uri="{FF2B5EF4-FFF2-40B4-BE49-F238E27FC236}">
                <a16:creationId xmlns:a16="http://schemas.microsoft.com/office/drawing/2014/main" id="{77E86152-BBD7-4738-B032-858392A300BA}"/>
              </a:ext>
            </a:extLst>
          </p:cNvPr>
          <p:cNvSpPr/>
          <p:nvPr/>
        </p:nvSpPr>
        <p:spPr>
          <a:xfrm>
            <a:off x="2690506" y="1278351"/>
            <a:ext cx="2889606" cy="5013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2456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7D12183-BD1B-4DFC-813E-A1D7C5A288C2}"/>
              </a:ext>
            </a:extLst>
          </p:cNvPr>
          <p:cNvPicPr>
            <a:picLocks noChangeAspect="1"/>
          </p:cNvPicPr>
          <p:nvPr/>
        </p:nvPicPr>
        <p:blipFill>
          <a:blip r:embed="rId4"/>
          <a:stretch>
            <a:fillRect/>
          </a:stretch>
        </p:blipFill>
        <p:spPr>
          <a:xfrm>
            <a:off x="0" y="20241"/>
            <a:ext cx="9140900" cy="3873103"/>
          </a:xfrm>
          <a:prstGeom prst="rect">
            <a:avLst/>
          </a:prstGeom>
        </p:spPr>
      </p:pic>
      <p:sp>
        <p:nvSpPr>
          <p:cNvPr id="13" name="Rectangle 12">
            <a:extLst>
              <a:ext uri="{FF2B5EF4-FFF2-40B4-BE49-F238E27FC236}">
                <a16:creationId xmlns:a16="http://schemas.microsoft.com/office/drawing/2014/main" id="{293064B2-2AFD-4C26-8BA6-05C19A784E17}"/>
              </a:ext>
            </a:extLst>
          </p:cNvPr>
          <p:cNvSpPr/>
          <p:nvPr/>
        </p:nvSpPr>
        <p:spPr>
          <a:xfrm>
            <a:off x="1691943" y="1491630"/>
            <a:ext cx="5904656" cy="3447594"/>
          </a:xfrm>
          <a:prstGeom prst="rect">
            <a:avLst/>
          </a:prstGeom>
          <a:solidFill>
            <a:srgbClr val="6762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dirty="0"/>
          </a:p>
        </p:txBody>
      </p:sp>
      <p:pic>
        <p:nvPicPr>
          <p:cNvPr id="10" name="Image 9">
            <a:extLst>
              <a:ext uri="{FF2B5EF4-FFF2-40B4-BE49-F238E27FC236}">
                <a16:creationId xmlns:a16="http://schemas.microsoft.com/office/drawing/2014/main" id="{6FED548F-BBC9-4F02-9295-D0436E903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pic>
        <p:nvPicPr>
          <p:cNvPr id="11" name="Image 10">
            <a:extLst>
              <a:ext uri="{FF2B5EF4-FFF2-40B4-BE49-F238E27FC236}">
                <a16:creationId xmlns:a16="http://schemas.microsoft.com/office/drawing/2014/main" id="{89475374-CD67-4B36-BC58-81C2884CEA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sp>
        <p:nvSpPr>
          <p:cNvPr id="12" name="Sous-titre 2">
            <a:extLst>
              <a:ext uri="{FF2B5EF4-FFF2-40B4-BE49-F238E27FC236}">
                <a16:creationId xmlns:a16="http://schemas.microsoft.com/office/drawing/2014/main" id="{EEF97510-1595-4062-90CD-ACC56B61570C}"/>
              </a:ext>
            </a:extLst>
          </p:cNvPr>
          <p:cNvSpPr txBox="1">
            <a:spLocks/>
          </p:cNvSpPr>
          <p:nvPr/>
        </p:nvSpPr>
        <p:spPr>
          <a:xfrm>
            <a:off x="1171782" y="849541"/>
            <a:ext cx="3760258" cy="394097"/>
          </a:xfrm>
          <a:prstGeom prst="rect">
            <a:avLst/>
          </a:prstGeom>
          <a:solidFill>
            <a:srgbClr val="5BB087"/>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100" dirty="0">
                <a:solidFill>
                  <a:srgbClr val="67625E"/>
                </a:solidFill>
                <a:latin typeface="Abadi" panose="020B0604020104020204" pitchFamily="34" charset="0"/>
              </a:rPr>
              <a:t>VIDÉO DE PRÉSENTATION</a:t>
            </a:r>
            <a:endParaRPr lang="fr-FR" sz="2100" dirty="0">
              <a:solidFill>
                <a:srgbClr val="5E5A56"/>
              </a:solidFill>
              <a:latin typeface="Abadi" panose="020B0604020104020204" pitchFamily="34" charset="0"/>
            </a:endParaRPr>
          </a:p>
        </p:txBody>
      </p:sp>
      <p:pic>
        <p:nvPicPr>
          <p:cNvPr id="4" name="enera-solution_de_regulation_de_chauffage_semlink">
            <a:hlinkClick r:id="" action="ppaction://media"/>
            <a:extLst>
              <a:ext uri="{FF2B5EF4-FFF2-40B4-BE49-F238E27FC236}">
                <a16:creationId xmlns:a16="http://schemas.microsoft.com/office/drawing/2014/main" id="{691A45D3-0A32-4E8F-AF58-9E8933F5606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58028" y="1651340"/>
            <a:ext cx="5572485" cy="3134522"/>
          </a:xfrm>
          <a:prstGeom prst="rect">
            <a:avLst/>
          </a:prstGeom>
        </p:spPr>
      </p:pic>
    </p:spTree>
    <p:extLst>
      <p:ext uri="{BB962C8B-B14F-4D97-AF65-F5344CB8AC3E}">
        <p14:creationId xmlns:p14="http://schemas.microsoft.com/office/powerpoint/2010/main" val="1555882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7D12183-BD1B-4DFC-813E-A1D7C5A288C2}"/>
              </a:ext>
            </a:extLst>
          </p:cNvPr>
          <p:cNvPicPr>
            <a:picLocks noChangeAspect="1"/>
          </p:cNvPicPr>
          <p:nvPr/>
        </p:nvPicPr>
        <p:blipFill>
          <a:blip r:embed="rId2"/>
          <a:stretch>
            <a:fillRect/>
          </a:stretch>
        </p:blipFill>
        <p:spPr>
          <a:xfrm>
            <a:off x="0" y="20241"/>
            <a:ext cx="9140900" cy="3873103"/>
          </a:xfrm>
          <a:prstGeom prst="rect">
            <a:avLst/>
          </a:prstGeom>
        </p:spPr>
      </p:pic>
      <p:pic>
        <p:nvPicPr>
          <p:cNvPr id="10" name="Image 9">
            <a:extLst>
              <a:ext uri="{FF2B5EF4-FFF2-40B4-BE49-F238E27FC236}">
                <a16:creationId xmlns:a16="http://schemas.microsoft.com/office/drawing/2014/main" id="{6FED548F-BBC9-4F02-9295-D0436E903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pic>
        <p:nvPicPr>
          <p:cNvPr id="11" name="Image 10">
            <a:extLst>
              <a:ext uri="{FF2B5EF4-FFF2-40B4-BE49-F238E27FC236}">
                <a16:creationId xmlns:a16="http://schemas.microsoft.com/office/drawing/2014/main" id="{89475374-CD67-4B36-BC58-81C2884CEA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pic>
        <p:nvPicPr>
          <p:cNvPr id="8" name="Image 7">
            <a:extLst>
              <a:ext uri="{FF2B5EF4-FFF2-40B4-BE49-F238E27FC236}">
                <a16:creationId xmlns:a16="http://schemas.microsoft.com/office/drawing/2014/main" id="{1A433A25-95EC-4E35-B505-0D9F33540B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0420" y="1538941"/>
            <a:ext cx="3894097" cy="2601257"/>
          </a:xfrm>
          <a:prstGeom prst="ellipse">
            <a:avLst/>
          </a:prstGeom>
          <a:ln>
            <a:noFill/>
          </a:ln>
          <a:effectLst>
            <a:softEdge rad="112500"/>
          </a:effectLst>
        </p:spPr>
      </p:pic>
      <p:grpSp>
        <p:nvGrpSpPr>
          <p:cNvPr id="9" name="Groupe 8">
            <a:extLst>
              <a:ext uri="{FF2B5EF4-FFF2-40B4-BE49-F238E27FC236}">
                <a16:creationId xmlns:a16="http://schemas.microsoft.com/office/drawing/2014/main" id="{BF68290E-9F30-4DD1-8ED8-C2A18CBA5D4E}"/>
              </a:ext>
            </a:extLst>
          </p:cNvPr>
          <p:cNvGrpSpPr/>
          <p:nvPr/>
        </p:nvGrpSpPr>
        <p:grpSpPr>
          <a:xfrm>
            <a:off x="841089" y="1392710"/>
            <a:ext cx="1253869" cy="369332"/>
            <a:chOff x="755576" y="1169609"/>
            <a:chExt cx="1253869" cy="369332"/>
          </a:xfrm>
        </p:grpSpPr>
        <p:sp>
          <p:nvSpPr>
            <p:cNvPr id="3" name="Rectangle 2">
              <a:extLst>
                <a:ext uri="{FF2B5EF4-FFF2-40B4-BE49-F238E27FC236}">
                  <a16:creationId xmlns:a16="http://schemas.microsoft.com/office/drawing/2014/main" id="{FB53DCE8-2E5A-4B73-BECC-138596C1DBC2}"/>
                </a:ext>
              </a:extLst>
            </p:cNvPr>
            <p:cNvSpPr/>
            <p:nvPr/>
          </p:nvSpPr>
          <p:spPr>
            <a:xfrm>
              <a:off x="755576" y="1250157"/>
              <a:ext cx="1224137" cy="241473"/>
            </a:xfrm>
            <a:prstGeom prst="rect">
              <a:avLst/>
            </a:prstGeom>
            <a:solidFill>
              <a:srgbClr val="5BB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C22A563F-4847-426B-8A51-3DAEC2160C9F}"/>
                </a:ext>
              </a:extLst>
            </p:cNvPr>
            <p:cNvSpPr/>
            <p:nvPr/>
          </p:nvSpPr>
          <p:spPr>
            <a:xfrm>
              <a:off x="755576" y="1169609"/>
              <a:ext cx="1253869" cy="369332"/>
            </a:xfrm>
            <a:prstGeom prst="rect">
              <a:avLst/>
            </a:prstGeom>
          </p:spPr>
          <p:txBody>
            <a:bodyPr wrap="none">
              <a:spAutoFit/>
            </a:bodyPr>
            <a:lstStyle/>
            <a:p>
              <a:r>
                <a:rPr lang="fr-FR" b="1" dirty="0">
                  <a:solidFill>
                    <a:srgbClr val="67625E"/>
                  </a:solidFill>
                  <a:latin typeface="Raleway"/>
                </a:rPr>
                <a:t>Simplicité</a:t>
              </a:r>
              <a:endParaRPr lang="fr-FR" b="1" dirty="0">
                <a:solidFill>
                  <a:srgbClr val="67625E"/>
                </a:solidFill>
                <a:effectLst/>
                <a:latin typeface="Raleway"/>
              </a:endParaRPr>
            </a:p>
          </p:txBody>
        </p:sp>
      </p:grpSp>
      <p:sp>
        <p:nvSpPr>
          <p:cNvPr id="6" name="Rectangle 5">
            <a:extLst>
              <a:ext uri="{FF2B5EF4-FFF2-40B4-BE49-F238E27FC236}">
                <a16:creationId xmlns:a16="http://schemas.microsoft.com/office/drawing/2014/main" id="{A57752B2-ABC1-4329-9CDC-2B06DE9402EF}"/>
              </a:ext>
            </a:extLst>
          </p:cNvPr>
          <p:cNvSpPr/>
          <p:nvPr/>
        </p:nvSpPr>
        <p:spPr>
          <a:xfrm>
            <a:off x="25357" y="1714731"/>
            <a:ext cx="3222104" cy="1077218"/>
          </a:xfrm>
          <a:prstGeom prst="rect">
            <a:avLst/>
          </a:prstGeom>
        </p:spPr>
        <p:txBody>
          <a:bodyPr wrap="square">
            <a:spAutoFit/>
          </a:bodyPr>
          <a:lstStyle/>
          <a:p>
            <a:pPr algn="ctr"/>
            <a:r>
              <a:rPr lang="fr-FR" sz="1600" dirty="0">
                <a:solidFill>
                  <a:srgbClr val="67625E"/>
                </a:solidFill>
              </a:rPr>
              <a:t>S’interconnecte facilement aux installations déjà en place.</a:t>
            </a:r>
            <a:br>
              <a:rPr lang="fr-FR" sz="1600" dirty="0">
                <a:solidFill>
                  <a:srgbClr val="67625E"/>
                </a:solidFill>
              </a:rPr>
            </a:br>
            <a:r>
              <a:rPr lang="fr-FR" sz="1600" dirty="0">
                <a:solidFill>
                  <a:srgbClr val="67625E"/>
                </a:solidFill>
              </a:rPr>
              <a:t>Configuration et gestion à distance.</a:t>
            </a:r>
            <a:br>
              <a:rPr lang="fr-FR" sz="1600" dirty="0">
                <a:solidFill>
                  <a:srgbClr val="67625E"/>
                </a:solidFill>
              </a:rPr>
            </a:br>
            <a:r>
              <a:rPr lang="fr-FR" sz="1600" dirty="0">
                <a:solidFill>
                  <a:srgbClr val="67625E"/>
                </a:solidFill>
              </a:rPr>
              <a:t>Solution sans fils sans GSM ni ADSL.</a:t>
            </a:r>
          </a:p>
        </p:txBody>
      </p:sp>
      <p:grpSp>
        <p:nvGrpSpPr>
          <p:cNvPr id="14" name="Groupe 13">
            <a:extLst>
              <a:ext uri="{FF2B5EF4-FFF2-40B4-BE49-F238E27FC236}">
                <a16:creationId xmlns:a16="http://schemas.microsoft.com/office/drawing/2014/main" id="{79FC66EA-C40D-4C83-9E36-1628917045C5}"/>
              </a:ext>
            </a:extLst>
          </p:cNvPr>
          <p:cNvGrpSpPr/>
          <p:nvPr/>
        </p:nvGrpSpPr>
        <p:grpSpPr>
          <a:xfrm>
            <a:off x="841089" y="3018421"/>
            <a:ext cx="1332416" cy="369332"/>
            <a:chOff x="755576" y="1169609"/>
            <a:chExt cx="1232733" cy="369332"/>
          </a:xfrm>
        </p:grpSpPr>
        <p:sp>
          <p:nvSpPr>
            <p:cNvPr id="15" name="Rectangle 14">
              <a:extLst>
                <a:ext uri="{FF2B5EF4-FFF2-40B4-BE49-F238E27FC236}">
                  <a16:creationId xmlns:a16="http://schemas.microsoft.com/office/drawing/2014/main" id="{1C931BDB-5BA4-4DFB-93DF-2FE310706567}"/>
                </a:ext>
              </a:extLst>
            </p:cNvPr>
            <p:cNvSpPr/>
            <p:nvPr/>
          </p:nvSpPr>
          <p:spPr>
            <a:xfrm>
              <a:off x="755576" y="1250157"/>
              <a:ext cx="1224137" cy="241473"/>
            </a:xfrm>
            <a:prstGeom prst="rect">
              <a:avLst/>
            </a:prstGeom>
            <a:solidFill>
              <a:srgbClr val="5BB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40AD5CD2-C0FD-4AC5-B1D9-B4E4667E7E17}"/>
                </a:ext>
              </a:extLst>
            </p:cNvPr>
            <p:cNvSpPr/>
            <p:nvPr/>
          </p:nvSpPr>
          <p:spPr>
            <a:xfrm>
              <a:off x="755576" y="1169609"/>
              <a:ext cx="1232733" cy="369332"/>
            </a:xfrm>
            <a:prstGeom prst="rect">
              <a:avLst/>
            </a:prstGeom>
          </p:spPr>
          <p:txBody>
            <a:bodyPr wrap="none">
              <a:spAutoFit/>
            </a:bodyPr>
            <a:lstStyle/>
            <a:p>
              <a:r>
                <a:rPr lang="fr-FR" b="1" dirty="0" err="1">
                  <a:solidFill>
                    <a:srgbClr val="67625E"/>
                  </a:solidFill>
                  <a:latin typeface="Raleway"/>
                </a:rPr>
                <a:t>Modulatité</a:t>
              </a:r>
              <a:endParaRPr lang="fr-FR" b="1" dirty="0">
                <a:solidFill>
                  <a:srgbClr val="67625E"/>
                </a:solidFill>
                <a:effectLst/>
                <a:latin typeface="Raleway"/>
              </a:endParaRPr>
            </a:p>
          </p:txBody>
        </p:sp>
      </p:grpSp>
      <p:sp>
        <p:nvSpPr>
          <p:cNvPr id="17" name="Rectangle 16">
            <a:extLst>
              <a:ext uri="{FF2B5EF4-FFF2-40B4-BE49-F238E27FC236}">
                <a16:creationId xmlns:a16="http://schemas.microsoft.com/office/drawing/2014/main" id="{9EB27501-0636-43C1-A186-CC07ED73F18B}"/>
              </a:ext>
            </a:extLst>
          </p:cNvPr>
          <p:cNvSpPr/>
          <p:nvPr/>
        </p:nvSpPr>
        <p:spPr>
          <a:xfrm>
            <a:off x="-49883" y="3468301"/>
            <a:ext cx="3222104" cy="1569660"/>
          </a:xfrm>
          <a:prstGeom prst="rect">
            <a:avLst/>
          </a:prstGeom>
        </p:spPr>
        <p:txBody>
          <a:bodyPr wrap="square">
            <a:spAutoFit/>
          </a:bodyPr>
          <a:lstStyle/>
          <a:p>
            <a:pPr algn="ctr"/>
            <a:r>
              <a:rPr lang="fr-FR" sz="1600" dirty="0">
                <a:solidFill>
                  <a:srgbClr val="67625E"/>
                </a:solidFill>
              </a:rPr>
              <a:t>Possibilité de rajouter ou déplacer des capteurs facilement.</a:t>
            </a:r>
            <a:br>
              <a:rPr lang="fr-FR" sz="1600" dirty="0">
                <a:solidFill>
                  <a:srgbClr val="67625E"/>
                </a:solidFill>
              </a:rPr>
            </a:br>
            <a:r>
              <a:rPr lang="fr-FR" sz="1600" dirty="0">
                <a:solidFill>
                  <a:srgbClr val="67625E"/>
                </a:solidFill>
              </a:rPr>
              <a:t>Installation évolutive grâce à des protocoles ouverts.</a:t>
            </a:r>
            <a:br>
              <a:rPr lang="fr-FR" sz="1600" dirty="0">
                <a:solidFill>
                  <a:srgbClr val="67625E"/>
                </a:solidFill>
              </a:rPr>
            </a:br>
            <a:r>
              <a:rPr lang="fr-FR" sz="1600" dirty="0">
                <a:solidFill>
                  <a:srgbClr val="67625E"/>
                </a:solidFill>
              </a:rPr>
              <a:t>Mises à jour gratuites et accessibles dès leurs mises à disposition.</a:t>
            </a:r>
          </a:p>
        </p:txBody>
      </p:sp>
      <p:grpSp>
        <p:nvGrpSpPr>
          <p:cNvPr id="18" name="Groupe 17">
            <a:extLst>
              <a:ext uri="{FF2B5EF4-FFF2-40B4-BE49-F238E27FC236}">
                <a16:creationId xmlns:a16="http://schemas.microsoft.com/office/drawing/2014/main" id="{8A924B7E-DB77-40A5-9219-A9A43736EE0B}"/>
              </a:ext>
            </a:extLst>
          </p:cNvPr>
          <p:cNvGrpSpPr/>
          <p:nvPr/>
        </p:nvGrpSpPr>
        <p:grpSpPr>
          <a:xfrm>
            <a:off x="7033777" y="1392710"/>
            <a:ext cx="1368152" cy="369332"/>
            <a:chOff x="843686" y="1186227"/>
            <a:chExt cx="1208985" cy="369332"/>
          </a:xfrm>
        </p:grpSpPr>
        <p:sp>
          <p:nvSpPr>
            <p:cNvPr id="19" name="Rectangle 18">
              <a:extLst>
                <a:ext uri="{FF2B5EF4-FFF2-40B4-BE49-F238E27FC236}">
                  <a16:creationId xmlns:a16="http://schemas.microsoft.com/office/drawing/2014/main" id="{016A3339-CFCD-44B2-9FE6-4E2E70EAFD4E}"/>
                </a:ext>
              </a:extLst>
            </p:cNvPr>
            <p:cNvSpPr/>
            <p:nvPr/>
          </p:nvSpPr>
          <p:spPr>
            <a:xfrm>
              <a:off x="843687" y="1250157"/>
              <a:ext cx="1047916" cy="241473"/>
            </a:xfrm>
            <a:prstGeom prst="rect">
              <a:avLst/>
            </a:prstGeom>
            <a:solidFill>
              <a:srgbClr val="5BB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98A26750-DF88-4CCA-B987-685B8CD8F1AF}"/>
                </a:ext>
              </a:extLst>
            </p:cNvPr>
            <p:cNvSpPr/>
            <p:nvPr/>
          </p:nvSpPr>
          <p:spPr>
            <a:xfrm>
              <a:off x="843686" y="1186227"/>
              <a:ext cx="1208985" cy="369332"/>
            </a:xfrm>
            <a:prstGeom prst="rect">
              <a:avLst/>
            </a:prstGeom>
          </p:spPr>
          <p:txBody>
            <a:bodyPr wrap="none">
              <a:spAutoFit/>
            </a:bodyPr>
            <a:lstStyle/>
            <a:p>
              <a:r>
                <a:rPr lang="fr-FR" b="1" dirty="0">
                  <a:solidFill>
                    <a:srgbClr val="67625E"/>
                  </a:solidFill>
                  <a:latin typeface="Raleway"/>
                </a:rPr>
                <a:t>Efficacité</a:t>
              </a:r>
            </a:p>
          </p:txBody>
        </p:sp>
      </p:grpSp>
      <p:sp>
        <p:nvSpPr>
          <p:cNvPr id="22" name="Rectangle 21">
            <a:extLst>
              <a:ext uri="{FF2B5EF4-FFF2-40B4-BE49-F238E27FC236}">
                <a16:creationId xmlns:a16="http://schemas.microsoft.com/office/drawing/2014/main" id="{C3ACE862-4F0A-4978-B58C-225EDC0D4CCB}"/>
              </a:ext>
            </a:extLst>
          </p:cNvPr>
          <p:cNvSpPr/>
          <p:nvPr/>
        </p:nvSpPr>
        <p:spPr>
          <a:xfrm>
            <a:off x="5946683" y="1684191"/>
            <a:ext cx="3222104" cy="1077218"/>
          </a:xfrm>
          <a:prstGeom prst="rect">
            <a:avLst/>
          </a:prstGeom>
        </p:spPr>
        <p:txBody>
          <a:bodyPr wrap="square">
            <a:spAutoFit/>
          </a:bodyPr>
          <a:lstStyle/>
          <a:p>
            <a:pPr algn="ctr"/>
            <a:r>
              <a:rPr lang="fr-FR" sz="1600" dirty="0">
                <a:solidFill>
                  <a:srgbClr val="67625E"/>
                </a:solidFill>
              </a:rPr>
              <a:t>Des capteurs de grande précision.</a:t>
            </a:r>
            <a:br>
              <a:rPr lang="fr-FR" sz="1600" dirty="0">
                <a:solidFill>
                  <a:srgbClr val="67625E"/>
                </a:solidFill>
              </a:rPr>
            </a:br>
            <a:r>
              <a:rPr lang="fr-FR" sz="1600" dirty="0">
                <a:solidFill>
                  <a:srgbClr val="67625E"/>
                </a:solidFill>
              </a:rPr>
              <a:t>Une technologie innovante, fiable et robuste qui nécessite une maintenance très réduite.</a:t>
            </a:r>
          </a:p>
        </p:txBody>
      </p:sp>
      <p:grpSp>
        <p:nvGrpSpPr>
          <p:cNvPr id="23" name="Groupe 22">
            <a:extLst>
              <a:ext uri="{FF2B5EF4-FFF2-40B4-BE49-F238E27FC236}">
                <a16:creationId xmlns:a16="http://schemas.microsoft.com/office/drawing/2014/main" id="{1850C88C-64C8-42B7-8C3A-CE806E06C318}"/>
              </a:ext>
            </a:extLst>
          </p:cNvPr>
          <p:cNvGrpSpPr/>
          <p:nvPr/>
        </p:nvGrpSpPr>
        <p:grpSpPr>
          <a:xfrm>
            <a:off x="7033777" y="3018225"/>
            <a:ext cx="1029449" cy="369332"/>
            <a:chOff x="852917" y="1166705"/>
            <a:chExt cx="1029449" cy="369332"/>
          </a:xfrm>
        </p:grpSpPr>
        <p:sp>
          <p:nvSpPr>
            <p:cNvPr id="24" name="Rectangle 23">
              <a:extLst>
                <a:ext uri="{FF2B5EF4-FFF2-40B4-BE49-F238E27FC236}">
                  <a16:creationId xmlns:a16="http://schemas.microsoft.com/office/drawing/2014/main" id="{FA64903C-D1F2-44AB-A01B-35312FCE08D5}"/>
                </a:ext>
              </a:extLst>
            </p:cNvPr>
            <p:cNvSpPr/>
            <p:nvPr/>
          </p:nvSpPr>
          <p:spPr>
            <a:xfrm>
              <a:off x="892993" y="1250157"/>
              <a:ext cx="949299" cy="241473"/>
            </a:xfrm>
            <a:prstGeom prst="rect">
              <a:avLst/>
            </a:prstGeom>
            <a:solidFill>
              <a:srgbClr val="5BB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D14FB66C-D1B1-4DD7-BECF-D952AD543B8C}"/>
                </a:ext>
              </a:extLst>
            </p:cNvPr>
            <p:cNvSpPr/>
            <p:nvPr/>
          </p:nvSpPr>
          <p:spPr>
            <a:xfrm>
              <a:off x="852917" y="1166705"/>
              <a:ext cx="1029449" cy="369332"/>
            </a:xfrm>
            <a:prstGeom prst="rect">
              <a:avLst/>
            </a:prstGeom>
          </p:spPr>
          <p:txBody>
            <a:bodyPr wrap="none">
              <a:spAutoFit/>
            </a:bodyPr>
            <a:lstStyle/>
            <a:p>
              <a:pPr algn="ctr"/>
              <a:r>
                <a:rPr lang="fr-FR" b="1" dirty="0">
                  <a:solidFill>
                    <a:srgbClr val="67625E"/>
                  </a:solidFill>
                  <a:latin typeface="Raleway"/>
                </a:rPr>
                <a:t>Support</a:t>
              </a:r>
            </a:p>
          </p:txBody>
        </p:sp>
      </p:grpSp>
      <p:sp>
        <p:nvSpPr>
          <p:cNvPr id="26" name="Rectangle 25">
            <a:extLst>
              <a:ext uri="{FF2B5EF4-FFF2-40B4-BE49-F238E27FC236}">
                <a16:creationId xmlns:a16="http://schemas.microsoft.com/office/drawing/2014/main" id="{CA3555D8-4BC2-4C9B-A6F7-CA8D0240543A}"/>
              </a:ext>
            </a:extLst>
          </p:cNvPr>
          <p:cNvSpPr/>
          <p:nvPr/>
        </p:nvSpPr>
        <p:spPr>
          <a:xfrm>
            <a:off x="5946680" y="3345188"/>
            <a:ext cx="3222104" cy="1323439"/>
          </a:xfrm>
          <a:prstGeom prst="rect">
            <a:avLst/>
          </a:prstGeom>
        </p:spPr>
        <p:txBody>
          <a:bodyPr wrap="square">
            <a:spAutoFit/>
          </a:bodyPr>
          <a:lstStyle/>
          <a:p>
            <a:pPr algn="ctr"/>
            <a:r>
              <a:rPr lang="fr-FR" sz="1600" dirty="0">
                <a:solidFill>
                  <a:srgbClr val="67625E"/>
                </a:solidFill>
              </a:rPr>
              <a:t>Issu du monde de la thermique, nous avons des ingénieurs thermicien capables d’analyser les dérives et les problématiques. Accent mis sur le SAV.</a:t>
            </a:r>
          </a:p>
        </p:txBody>
      </p:sp>
      <p:sp>
        <p:nvSpPr>
          <p:cNvPr id="27" name="Sous-titre 2">
            <a:extLst>
              <a:ext uri="{FF2B5EF4-FFF2-40B4-BE49-F238E27FC236}">
                <a16:creationId xmlns:a16="http://schemas.microsoft.com/office/drawing/2014/main" id="{144B54D0-3D99-4191-981C-486310C937B8}"/>
              </a:ext>
            </a:extLst>
          </p:cNvPr>
          <p:cNvSpPr txBox="1">
            <a:spLocks/>
          </p:cNvSpPr>
          <p:nvPr/>
        </p:nvSpPr>
        <p:spPr>
          <a:xfrm>
            <a:off x="1171782" y="849541"/>
            <a:ext cx="3867358" cy="394097"/>
          </a:xfrm>
          <a:prstGeom prst="rect">
            <a:avLst/>
          </a:prstGeom>
          <a:solidFill>
            <a:srgbClr val="5BB087"/>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100" b="1" dirty="0">
                <a:solidFill>
                  <a:srgbClr val="67625E"/>
                </a:solidFill>
              </a:rPr>
              <a:t>SEMLINK </a:t>
            </a:r>
            <a:r>
              <a:rPr lang="fr-FR" sz="2100" dirty="0">
                <a:solidFill>
                  <a:srgbClr val="67625E"/>
                </a:solidFill>
              </a:rPr>
              <a:t>un œil sur votre confort</a:t>
            </a:r>
            <a:endParaRPr lang="fr-FR" sz="2100" dirty="0">
              <a:solidFill>
                <a:srgbClr val="5E5A56"/>
              </a:solidFill>
              <a:latin typeface="Abadi" panose="020B0604020104020204" pitchFamily="34" charset="0"/>
            </a:endParaRPr>
          </a:p>
        </p:txBody>
      </p:sp>
    </p:spTree>
    <p:extLst>
      <p:ext uri="{BB962C8B-B14F-4D97-AF65-F5344CB8AC3E}">
        <p14:creationId xmlns:p14="http://schemas.microsoft.com/office/powerpoint/2010/main" val="2352243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7D12183-BD1B-4DFC-813E-A1D7C5A288C2}"/>
              </a:ext>
            </a:extLst>
          </p:cNvPr>
          <p:cNvPicPr>
            <a:picLocks noChangeAspect="1"/>
          </p:cNvPicPr>
          <p:nvPr/>
        </p:nvPicPr>
        <p:blipFill>
          <a:blip r:embed="rId2"/>
          <a:stretch>
            <a:fillRect/>
          </a:stretch>
        </p:blipFill>
        <p:spPr>
          <a:xfrm>
            <a:off x="0" y="20241"/>
            <a:ext cx="9140900" cy="3873103"/>
          </a:xfrm>
          <a:prstGeom prst="rect">
            <a:avLst/>
          </a:prstGeom>
        </p:spPr>
      </p:pic>
      <p:pic>
        <p:nvPicPr>
          <p:cNvPr id="10" name="Image 9">
            <a:extLst>
              <a:ext uri="{FF2B5EF4-FFF2-40B4-BE49-F238E27FC236}">
                <a16:creationId xmlns:a16="http://schemas.microsoft.com/office/drawing/2014/main" id="{6FED548F-BBC9-4F02-9295-D0436E903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pic>
        <p:nvPicPr>
          <p:cNvPr id="11" name="Image 10">
            <a:extLst>
              <a:ext uri="{FF2B5EF4-FFF2-40B4-BE49-F238E27FC236}">
                <a16:creationId xmlns:a16="http://schemas.microsoft.com/office/drawing/2014/main" id="{89475374-CD67-4B36-BC58-81C2884CEA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sp>
        <p:nvSpPr>
          <p:cNvPr id="12" name="Sous-titre 2">
            <a:extLst>
              <a:ext uri="{FF2B5EF4-FFF2-40B4-BE49-F238E27FC236}">
                <a16:creationId xmlns:a16="http://schemas.microsoft.com/office/drawing/2014/main" id="{EEF97510-1595-4062-90CD-ACC56B61570C}"/>
              </a:ext>
            </a:extLst>
          </p:cNvPr>
          <p:cNvSpPr txBox="1">
            <a:spLocks/>
          </p:cNvSpPr>
          <p:nvPr/>
        </p:nvSpPr>
        <p:spPr>
          <a:xfrm>
            <a:off x="1171782" y="849541"/>
            <a:ext cx="3867358" cy="394097"/>
          </a:xfrm>
          <a:prstGeom prst="rect">
            <a:avLst/>
          </a:prstGeom>
          <a:solidFill>
            <a:srgbClr val="5BB087"/>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100" b="1" dirty="0">
                <a:solidFill>
                  <a:srgbClr val="67625E"/>
                </a:solidFill>
              </a:rPr>
              <a:t>Les produits SEMLINK</a:t>
            </a:r>
            <a:endParaRPr lang="fr-FR" sz="2100" dirty="0">
              <a:solidFill>
                <a:srgbClr val="5E5A56"/>
              </a:solidFill>
              <a:latin typeface="Abadi" panose="020B0604020104020204" pitchFamily="34" charset="0"/>
            </a:endParaRPr>
          </a:p>
        </p:txBody>
      </p:sp>
      <p:sp>
        <p:nvSpPr>
          <p:cNvPr id="16" name="Rectangle 15">
            <a:extLst>
              <a:ext uri="{FF2B5EF4-FFF2-40B4-BE49-F238E27FC236}">
                <a16:creationId xmlns:a16="http://schemas.microsoft.com/office/drawing/2014/main" id="{09812B96-1000-4A03-9361-85107506BB53}"/>
              </a:ext>
            </a:extLst>
          </p:cNvPr>
          <p:cNvSpPr/>
          <p:nvPr/>
        </p:nvSpPr>
        <p:spPr>
          <a:xfrm>
            <a:off x="133207" y="1474746"/>
            <a:ext cx="2854617" cy="3401260"/>
          </a:xfrm>
          <a:prstGeom prst="rect">
            <a:avLst/>
          </a:prstGeom>
          <a:solidFill>
            <a:srgbClr val="6762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dirty="0"/>
          </a:p>
        </p:txBody>
      </p:sp>
      <p:sp>
        <p:nvSpPr>
          <p:cNvPr id="13" name="Rectangle 12">
            <a:extLst>
              <a:ext uri="{FF2B5EF4-FFF2-40B4-BE49-F238E27FC236}">
                <a16:creationId xmlns:a16="http://schemas.microsoft.com/office/drawing/2014/main" id="{11EF6761-8F71-4AC4-B8C3-AC74E4487ECC}"/>
              </a:ext>
            </a:extLst>
          </p:cNvPr>
          <p:cNvSpPr/>
          <p:nvPr/>
        </p:nvSpPr>
        <p:spPr>
          <a:xfrm>
            <a:off x="6125691" y="1474746"/>
            <a:ext cx="2854617" cy="3401260"/>
          </a:xfrm>
          <a:prstGeom prst="rect">
            <a:avLst/>
          </a:prstGeom>
          <a:solidFill>
            <a:srgbClr val="6762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dirty="0"/>
          </a:p>
        </p:txBody>
      </p:sp>
      <p:sp>
        <p:nvSpPr>
          <p:cNvPr id="17" name="Rectangle 16">
            <a:extLst>
              <a:ext uri="{FF2B5EF4-FFF2-40B4-BE49-F238E27FC236}">
                <a16:creationId xmlns:a16="http://schemas.microsoft.com/office/drawing/2014/main" id="{C5D5683B-5A7B-48A3-9D6E-AF6B697D0E57}"/>
              </a:ext>
            </a:extLst>
          </p:cNvPr>
          <p:cNvSpPr/>
          <p:nvPr/>
        </p:nvSpPr>
        <p:spPr>
          <a:xfrm>
            <a:off x="3147400" y="1474746"/>
            <a:ext cx="2854617" cy="3401260"/>
          </a:xfrm>
          <a:prstGeom prst="rect">
            <a:avLst/>
          </a:prstGeom>
          <a:solidFill>
            <a:srgbClr val="6762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dirty="0"/>
          </a:p>
        </p:txBody>
      </p:sp>
      <p:pic>
        <p:nvPicPr>
          <p:cNvPr id="6" name="Image 5">
            <a:extLst>
              <a:ext uri="{FF2B5EF4-FFF2-40B4-BE49-F238E27FC236}">
                <a16:creationId xmlns:a16="http://schemas.microsoft.com/office/drawing/2014/main" id="{8F13A74D-F570-47A1-A700-6B14C2E487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363" y="1560416"/>
            <a:ext cx="2736304" cy="1584685"/>
          </a:xfrm>
          <a:prstGeom prst="rect">
            <a:avLst/>
          </a:prstGeom>
        </p:spPr>
      </p:pic>
      <p:sp>
        <p:nvSpPr>
          <p:cNvPr id="7" name="ZoneTexte 6">
            <a:extLst>
              <a:ext uri="{FF2B5EF4-FFF2-40B4-BE49-F238E27FC236}">
                <a16:creationId xmlns:a16="http://schemas.microsoft.com/office/drawing/2014/main" id="{80BEC1E3-A942-4258-8E29-FA157F7865CC}"/>
              </a:ext>
            </a:extLst>
          </p:cNvPr>
          <p:cNvSpPr txBox="1"/>
          <p:nvPr/>
        </p:nvSpPr>
        <p:spPr>
          <a:xfrm>
            <a:off x="259376" y="3260394"/>
            <a:ext cx="2585982" cy="1815882"/>
          </a:xfrm>
          <a:prstGeom prst="rect">
            <a:avLst/>
          </a:prstGeom>
          <a:noFill/>
        </p:spPr>
        <p:txBody>
          <a:bodyPr wrap="square" rtlCol="0">
            <a:spAutoFit/>
          </a:bodyPr>
          <a:lstStyle/>
          <a:p>
            <a:pPr algn="ctr"/>
            <a:r>
              <a:rPr lang="fr-FR" sz="1600" b="1" dirty="0">
                <a:solidFill>
                  <a:schemeClr val="bg1"/>
                </a:solidFill>
              </a:rPr>
              <a:t>SEMLINK</a:t>
            </a:r>
            <a:endParaRPr lang="fr-FR" sz="1600" dirty="0">
              <a:solidFill>
                <a:schemeClr val="bg1"/>
              </a:solidFill>
            </a:endParaRPr>
          </a:p>
          <a:p>
            <a:pPr algn="ctr"/>
            <a:r>
              <a:rPr lang="fr-FR" sz="1600" dirty="0">
                <a:solidFill>
                  <a:schemeClr val="bg1"/>
                </a:solidFill>
              </a:rPr>
              <a:t>Plateforme internet d’exploitation de site. Elle permet de visualiser les indicateurs clés et de contrôler ses installations.</a:t>
            </a:r>
          </a:p>
          <a:p>
            <a:pPr algn="ctr"/>
            <a:endParaRPr lang="fr-FR" sz="1600" dirty="0">
              <a:solidFill>
                <a:schemeClr val="bg1"/>
              </a:solidFill>
            </a:endParaRPr>
          </a:p>
        </p:txBody>
      </p:sp>
      <p:sp>
        <p:nvSpPr>
          <p:cNvPr id="18" name="ZoneTexte 17">
            <a:extLst>
              <a:ext uri="{FF2B5EF4-FFF2-40B4-BE49-F238E27FC236}">
                <a16:creationId xmlns:a16="http://schemas.microsoft.com/office/drawing/2014/main" id="{FAEEE24E-D6D3-4F30-BD86-FEC101B13BC7}"/>
              </a:ext>
            </a:extLst>
          </p:cNvPr>
          <p:cNvSpPr txBox="1"/>
          <p:nvPr/>
        </p:nvSpPr>
        <p:spPr>
          <a:xfrm>
            <a:off x="3279009" y="3257366"/>
            <a:ext cx="2585982" cy="1323439"/>
          </a:xfrm>
          <a:prstGeom prst="rect">
            <a:avLst/>
          </a:prstGeom>
          <a:noFill/>
        </p:spPr>
        <p:txBody>
          <a:bodyPr wrap="square" rtlCol="0">
            <a:spAutoFit/>
          </a:bodyPr>
          <a:lstStyle/>
          <a:p>
            <a:pPr algn="ctr"/>
            <a:r>
              <a:rPr lang="fr-FR" sz="1600" b="1" dirty="0">
                <a:solidFill>
                  <a:schemeClr val="bg1"/>
                </a:solidFill>
              </a:rPr>
              <a:t>SEMDEGREES</a:t>
            </a:r>
            <a:endParaRPr lang="fr-FR" sz="1600" dirty="0">
              <a:solidFill>
                <a:schemeClr val="bg1"/>
              </a:solidFill>
            </a:endParaRPr>
          </a:p>
          <a:p>
            <a:pPr algn="ctr"/>
            <a:r>
              <a:rPr lang="fr-FR" sz="1600" dirty="0">
                <a:solidFill>
                  <a:schemeClr val="bg1"/>
                </a:solidFill>
              </a:rPr>
              <a:t>Sonde d’ambiance autonome qui enregistre la température intérieure des locaux.</a:t>
            </a:r>
          </a:p>
        </p:txBody>
      </p:sp>
      <p:sp>
        <p:nvSpPr>
          <p:cNvPr id="19" name="ZoneTexte 18">
            <a:extLst>
              <a:ext uri="{FF2B5EF4-FFF2-40B4-BE49-F238E27FC236}">
                <a16:creationId xmlns:a16="http://schemas.microsoft.com/office/drawing/2014/main" id="{D401102C-8ADA-4280-9CEA-118BA0FF6F73}"/>
              </a:ext>
            </a:extLst>
          </p:cNvPr>
          <p:cNvSpPr txBox="1"/>
          <p:nvPr/>
        </p:nvSpPr>
        <p:spPr>
          <a:xfrm>
            <a:off x="6261557" y="3262245"/>
            <a:ext cx="2585982" cy="1815882"/>
          </a:xfrm>
          <a:prstGeom prst="rect">
            <a:avLst/>
          </a:prstGeom>
          <a:noFill/>
        </p:spPr>
        <p:txBody>
          <a:bodyPr wrap="square" rtlCol="0">
            <a:spAutoFit/>
          </a:bodyPr>
          <a:lstStyle/>
          <a:p>
            <a:pPr algn="ctr"/>
            <a:r>
              <a:rPr lang="fr-FR" sz="1600" b="1" dirty="0">
                <a:solidFill>
                  <a:schemeClr val="bg1"/>
                </a:solidFill>
              </a:rPr>
              <a:t>SEMDEGREES+</a:t>
            </a:r>
            <a:endParaRPr lang="fr-FR" sz="1600" dirty="0">
              <a:solidFill>
                <a:schemeClr val="bg1"/>
              </a:solidFill>
            </a:endParaRPr>
          </a:p>
          <a:p>
            <a:pPr algn="ctr"/>
            <a:r>
              <a:rPr lang="fr-FR" sz="1600" dirty="0">
                <a:solidFill>
                  <a:schemeClr val="bg1"/>
                </a:solidFill>
              </a:rPr>
              <a:t>Sonde d’ambiance autonome qui enregistre la température intérieure et l’humidité relative des locaux.</a:t>
            </a:r>
            <a:br>
              <a:rPr lang="fr-FR" sz="1600" b="1" dirty="0">
                <a:solidFill>
                  <a:schemeClr val="bg1"/>
                </a:solidFill>
              </a:rPr>
            </a:br>
            <a:endParaRPr lang="fr-FR" sz="1600" dirty="0">
              <a:solidFill>
                <a:schemeClr val="bg1"/>
              </a:solidFill>
            </a:endParaRPr>
          </a:p>
        </p:txBody>
      </p:sp>
      <p:pic>
        <p:nvPicPr>
          <p:cNvPr id="20" name="Image 19">
            <a:extLst>
              <a:ext uri="{FF2B5EF4-FFF2-40B4-BE49-F238E27FC236}">
                <a16:creationId xmlns:a16="http://schemas.microsoft.com/office/drawing/2014/main" id="{31F37DCB-6CED-4993-9940-42C78E44D6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1455" y="1560415"/>
            <a:ext cx="2657990" cy="1584686"/>
          </a:xfrm>
          <a:prstGeom prst="rect">
            <a:avLst/>
          </a:prstGeom>
        </p:spPr>
      </p:pic>
      <p:pic>
        <p:nvPicPr>
          <p:cNvPr id="22" name="Image 21">
            <a:extLst>
              <a:ext uri="{FF2B5EF4-FFF2-40B4-BE49-F238E27FC236}">
                <a16:creationId xmlns:a16="http://schemas.microsoft.com/office/drawing/2014/main" id="{EE22DEDD-177F-4944-B99D-34BB095C38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4978" y="1560415"/>
            <a:ext cx="2716041" cy="1584686"/>
          </a:xfrm>
          <a:prstGeom prst="rect">
            <a:avLst/>
          </a:prstGeom>
        </p:spPr>
      </p:pic>
    </p:spTree>
    <p:extLst>
      <p:ext uri="{BB962C8B-B14F-4D97-AF65-F5344CB8AC3E}">
        <p14:creationId xmlns:p14="http://schemas.microsoft.com/office/powerpoint/2010/main" val="759477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7D12183-BD1B-4DFC-813E-A1D7C5A288C2}"/>
              </a:ext>
            </a:extLst>
          </p:cNvPr>
          <p:cNvPicPr>
            <a:picLocks noChangeAspect="1"/>
          </p:cNvPicPr>
          <p:nvPr/>
        </p:nvPicPr>
        <p:blipFill>
          <a:blip r:embed="rId2"/>
          <a:stretch>
            <a:fillRect/>
          </a:stretch>
        </p:blipFill>
        <p:spPr>
          <a:xfrm>
            <a:off x="0" y="20241"/>
            <a:ext cx="9140900" cy="3873103"/>
          </a:xfrm>
          <a:prstGeom prst="rect">
            <a:avLst/>
          </a:prstGeom>
        </p:spPr>
      </p:pic>
      <p:pic>
        <p:nvPicPr>
          <p:cNvPr id="10" name="Image 9">
            <a:extLst>
              <a:ext uri="{FF2B5EF4-FFF2-40B4-BE49-F238E27FC236}">
                <a16:creationId xmlns:a16="http://schemas.microsoft.com/office/drawing/2014/main" id="{6FED548F-BBC9-4F02-9295-D0436E903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pic>
        <p:nvPicPr>
          <p:cNvPr id="11" name="Image 10">
            <a:extLst>
              <a:ext uri="{FF2B5EF4-FFF2-40B4-BE49-F238E27FC236}">
                <a16:creationId xmlns:a16="http://schemas.microsoft.com/office/drawing/2014/main" id="{89475374-CD67-4B36-BC58-81C2884CEA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sp>
        <p:nvSpPr>
          <p:cNvPr id="12" name="Sous-titre 2">
            <a:extLst>
              <a:ext uri="{FF2B5EF4-FFF2-40B4-BE49-F238E27FC236}">
                <a16:creationId xmlns:a16="http://schemas.microsoft.com/office/drawing/2014/main" id="{EEF97510-1595-4062-90CD-ACC56B61570C}"/>
              </a:ext>
            </a:extLst>
          </p:cNvPr>
          <p:cNvSpPr txBox="1">
            <a:spLocks/>
          </p:cNvSpPr>
          <p:nvPr/>
        </p:nvSpPr>
        <p:spPr>
          <a:xfrm>
            <a:off x="1171782" y="849541"/>
            <a:ext cx="3867358" cy="394097"/>
          </a:xfrm>
          <a:prstGeom prst="rect">
            <a:avLst/>
          </a:prstGeom>
          <a:solidFill>
            <a:srgbClr val="5BB087"/>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100" b="1" dirty="0">
                <a:solidFill>
                  <a:srgbClr val="67625E"/>
                </a:solidFill>
              </a:rPr>
              <a:t>Les produits SEMLINK</a:t>
            </a:r>
            <a:endParaRPr lang="fr-FR" sz="2100" dirty="0">
              <a:solidFill>
                <a:srgbClr val="5E5A56"/>
              </a:solidFill>
              <a:latin typeface="Abadi" panose="020B0604020104020204" pitchFamily="34" charset="0"/>
            </a:endParaRPr>
          </a:p>
        </p:txBody>
      </p:sp>
      <p:sp>
        <p:nvSpPr>
          <p:cNvPr id="16" name="Rectangle 15">
            <a:extLst>
              <a:ext uri="{FF2B5EF4-FFF2-40B4-BE49-F238E27FC236}">
                <a16:creationId xmlns:a16="http://schemas.microsoft.com/office/drawing/2014/main" id="{09812B96-1000-4A03-9361-85107506BB53}"/>
              </a:ext>
            </a:extLst>
          </p:cNvPr>
          <p:cNvSpPr/>
          <p:nvPr/>
        </p:nvSpPr>
        <p:spPr>
          <a:xfrm>
            <a:off x="133207" y="1474746"/>
            <a:ext cx="2854617" cy="3401260"/>
          </a:xfrm>
          <a:prstGeom prst="rect">
            <a:avLst/>
          </a:prstGeom>
          <a:solidFill>
            <a:srgbClr val="6762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dirty="0"/>
          </a:p>
        </p:txBody>
      </p:sp>
      <p:sp>
        <p:nvSpPr>
          <p:cNvPr id="13" name="Rectangle 12">
            <a:extLst>
              <a:ext uri="{FF2B5EF4-FFF2-40B4-BE49-F238E27FC236}">
                <a16:creationId xmlns:a16="http://schemas.microsoft.com/office/drawing/2014/main" id="{11EF6761-8F71-4AC4-B8C3-AC74E4487ECC}"/>
              </a:ext>
            </a:extLst>
          </p:cNvPr>
          <p:cNvSpPr/>
          <p:nvPr/>
        </p:nvSpPr>
        <p:spPr>
          <a:xfrm>
            <a:off x="6125691" y="1474746"/>
            <a:ext cx="2854617" cy="3401260"/>
          </a:xfrm>
          <a:prstGeom prst="rect">
            <a:avLst/>
          </a:prstGeom>
          <a:solidFill>
            <a:srgbClr val="6762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dirty="0"/>
          </a:p>
        </p:txBody>
      </p:sp>
      <p:sp>
        <p:nvSpPr>
          <p:cNvPr id="17" name="Rectangle 16">
            <a:extLst>
              <a:ext uri="{FF2B5EF4-FFF2-40B4-BE49-F238E27FC236}">
                <a16:creationId xmlns:a16="http://schemas.microsoft.com/office/drawing/2014/main" id="{C5D5683B-5A7B-48A3-9D6E-AF6B697D0E57}"/>
              </a:ext>
            </a:extLst>
          </p:cNvPr>
          <p:cNvSpPr/>
          <p:nvPr/>
        </p:nvSpPr>
        <p:spPr>
          <a:xfrm>
            <a:off x="3147400" y="1474746"/>
            <a:ext cx="2854617" cy="3401260"/>
          </a:xfrm>
          <a:prstGeom prst="rect">
            <a:avLst/>
          </a:prstGeom>
          <a:solidFill>
            <a:srgbClr val="6762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dirty="0"/>
          </a:p>
        </p:txBody>
      </p:sp>
      <p:sp>
        <p:nvSpPr>
          <p:cNvPr id="7" name="ZoneTexte 6">
            <a:extLst>
              <a:ext uri="{FF2B5EF4-FFF2-40B4-BE49-F238E27FC236}">
                <a16:creationId xmlns:a16="http://schemas.microsoft.com/office/drawing/2014/main" id="{80BEC1E3-A942-4258-8E29-FA157F7865CC}"/>
              </a:ext>
            </a:extLst>
          </p:cNvPr>
          <p:cNvSpPr txBox="1"/>
          <p:nvPr/>
        </p:nvSpPr>
        <p:spPr>
          <a:xfrm>
            <a:off x="236037" y="3393988"/>
            <a:ext cx="2585982" cy="1077218"/>
          </a:xfrm>
          <a:prstGeom prst="rect">
            <a:avLst/>
          </a:prstGeom>
          <a:noFill/>
        </p:spPr>
        <p:txBody>
          <a:bodyPr wrap="square" rtlCol="0">
            <a:spAutoFit/>
          </a:bodyPr>
          <a:lstStyle/>
          <a:p>
            <a:pPr algn="ctr"/>
            <a:r>
              <a:rPr lang="fr-FR" sz="1600" b="1" dirty="0">
                <a:solidFill>
                  <a:schemeClr val="bg1"/>
                </a:solidFill>
              </a:rPr>
              <a:t>SEMPULSE</a:t>
            </a:r>
            <a:endParaRPr lang="fr-FR" sz="1600" dirty="0">
              <a:solidFill>
                <a:schemeClr val="bg1"/>
              </a:solidFill>
            </a:endParaRPr>
          </a:p>
          <a:p>
            <a:pPr algn="ctr"/>
            <a:r>
              <a:rPr lang="fr-FR" sz="1600" dirty="0">
                <a:solidFill>
                  <a:schemeClr val="bg1"/>
                </a:solidFill>
              </a:rPr>
              <a:t>Enregistreur autonome permettant de récupérer un comptage (énergie, eau, …)</a:t>
            </a:r>
          </a:p>
        </p:txBody>
      </p:sp>
      <p:sp>
        <p:nvSpPr>
          <p:cNvPr id="18" name="ZoneTexte 17">
            <a:extLst>
              <a:ext uri="{FF2B5EF4-FFF2-40B4-BE49-F238E27FC236}">
                <a16:creationId xmlns:a16="http://schemas.microsoft.com/office/drawing/2014/main" id="{FAEEE24E-D6D3-4F30-BD86-FEC101B13BC7}"/>
              </a:ext>
            </a:extLst>
          </p:cNvPr>
          <p:cNvSpPr txBox="1"/>
          <p:nvPr/>
        </p:nvSpPr>
        <p:spPr>
          <a:xfrm>
            <a:off x="3248003" y="3356839"/>
            <a:ext cx="2585982" cy="830997"/>
          </a:xfrm>
          <a:prstGeom prst="rect">
            <a:avLst/>
          </a:prstGeom>
          <a:noFill/>
        </p:spPr>
        <p:txBody>
          <a:bodyPr wrap="square" rtlCol="0">
            <a:spAutoFit/>
          </a:bodyPr>
          <a:lstStyle/>
          <a:p>
            <a:pPr algn="ctr"/>
            <a:r>
              <a:rPr lang="fr-FR" sz="1600" b="1" dirty="0">
                <a:solidFill>
                  <a:schemeClr val="bg1"/>
                </a:solidFill>
              </a:rPr>
              <a:t>SEMCONTROL</a:t>
            </a:r>
            <a:endParaRPr lang="fr-FR" sz="1600" dirty="0">
              <a:solidFill>
                <a:schemeClr val="bg1"/>
              </a:solidFill>
            </a:endParaRPr>
          </a:p>
          <a:p>
            <a:pPr algn="ctr"/>
            <a:r>
              <a:rPr lang="fr-FR" sz="1600" dirty="0">
                <a:solidFill>
                  <a:schemeClr val="bg1"/>
                </a:solidFill>
              </a:rPr>
              <a:t>Centrale d’acquisition des données en local technique.</a:t>
            </a:r>
          </a:p>
        </p:txBody>
      </p:sp>
      <p:sp>
        <p:nvSpPr>
          <p:cNvPr id="19" name="ZoneTexte 18">
            <a:extLst>
              <a:ext uri="{FF2B5EF4-FFF2-40B4-BE49-F238E27FC236}">
                <a16:creationId xmlns:a16="http://schemas.microsoft.com/office/drawing/2014/main" id="{D401102C-8ADA-4280-9CEA-118BA0FF6F73}"/>
              </a:ext>
            </a:extLst>
          </p:cNvPr>
          <p:cNvSpPr txBox="1"/>
          <p:nvPr/>
        </p:nvSpPr>
        <p:spPr>
          <a:xfrm>
            <a:off x="6243227" y="3353133"/>
            <a:ext cx="2585982" cy="1323439"/>
          </a:xfrm>
          <a:prstGeom prst="rect">
            <a:avLst/>
          </a:prstGeom>
          <a:noFill/>
        </p:spPr>
        <p:txBody>
          <a:bodyPr wrap="square" rtlCol="0">
            <a:spAutoFit/>
          </a:bodyPr>
          <a:lstStyle/>
          <a:p>
            <a:pPr algn="ctr"/>
            <a:r>
              <a:rPr lang="fr-FR" sz="1600" b="1" dirty="0">
                <a:solidFill>
                  <a:schemeClr val="bg1"/>
                </a:solidFill>
              </a:rPr>
              <a:t>SEMALERT</a:t>
            </a:r>
            <a:endParaRPr lang="fr-FR" sz="1600" dirty="0">
              <a:solidFill>
                <a:schemeClr val="bg1"/>
              </a:solidFill>
            </a:endParaRPr>
          </a:p>
          <a:p>
            <a:pPr algn="ctr"/>
            <a:r>
              <a:rPr lang="fr-FR" sz="1600" dirty="0">
                <a:solidFill>
                  <a:schemeClr val="bg1"/>
                </a:solidFill>
              </a:rPr>
              <a:t>Capteur autonome permettant de connaitre l’état de fonctionnement d’un équipement.</a:t>
            </a:r>
          </a:p>
        </p:txBody>
      </p:sp>
      <p:pic>
        <p:nvPicPr>
          <p:cNvPr id="3" name="Image 2">
            <a:extLst>
              <a:ext uri="{FF2B5EF4-FFF2-40B4-BE49-F238E27FC236}">
                <a16:creationId xmlns:a16="http://schemas.microsoft.com/office/drawing/2014/main" id="{E63398EB-4BA2-4F0E-A2FC-9B433A818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151" y="1563639"/>
            <a:ext cx="2714665" cy="1653156"/>
          </a:xfrm>
          <a:prstGeom prst="rect">
            <a:avLst/>
          </a:prstGeom>
        </p:spPr>
      </p:pic>
      <p:pic>
        <p:nvPicPr>
          <p:cNvPr id="8" name="Image 7">
            <a:extLst>
              <a:ext uri="{FF2B5EF4-FFF2-40B4-BE49-F238E27FC236}">
                <a16:creationId xmlns:a16="http://schemas.microsoft.com/office/drawing/2014/main" id="{1D7CD920-A3B9-4FE3-AFDB-2D35F76097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2429" y="1563639"/>
            <a:ext cx="2716041" cy="1653155"/>
          </a:xfrm>
          <a:prstGeom prst="rect">
            <a:avLst/>
          </a:prstGeom>
        </p:spPr>
      </p:pic>
      <p:pic>
        <p:nvPicPr>
          <p:cNvPr id="14" name="Image 13">
            <a:extLst>
              <a:ext uri="{FF2B5EF4-FFF2-40B4-BE49-F238E27FC236}">
                <a16:creationId xmlns:a16="http://schemas.microsoft.com/office/drawing/2014/main" id="{738A0B70-7B1B-4569-B028-E5A3E45B2F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9281" y="1563639"/>
            <a:ext cx="2686361" cy="1653155"/>
          </a:xfrm>
          <a:prstGeom prst="rect">
            <a:avLst/>
          </a:prstGeom>
        </p:spPr>
      </p:pic>
    </p:spTree>
    <p:extLst>
      <p:ext uri="{BB962C8B-B14F-4D97-AF65-F5344CB8AC3E}">
        <p14:creationId xmlns:p14="http://schemas.microsoft.com/office/powerpoint/2010/main" val="2074087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7D12183-BD1B-4DFC-813E-A1D7C5A288C2}"/>
              </a:ext>
            </a:extLst>
          </p:cNvPr>
          <p:cNvPicPr>
            <a:picLocks noChangeAspect="1"/>
          </p:cNvPicPr>
          <p:nvPr/>
        </p:nvPicPr>
        <p:blipFill>
          <a:blip r:embed="rId2"/>
          <a:stretch>
            <a:fillRect/>
          </a:stretch>
        </p:blipFill>
        <p:spPr>
          <a:xfrm>
            <a:off x="0" y="20241"/>
            <a:ext cx="9140900" cy="3873103"/>
          </a:xfrm>
          <a:prstGeom prst="rect">
            <a:avLst/>
          </a:prstGeom>
        </p:spPr>
      </p:pic>
      <p:pic>
        <p:nvPicPr>
          <p:cNvPr id="10" name="Image 9">
            <a:extLst>
              <a:ext uri="{FF2B5EF4-FFF2-40B4-BE49-F238E27FC236}">
                <a16:creationId xmlns:a16="http://schemas.microsoft.com/office/drawing/2014/main" id="{6FED548F-BBC9-4F02-9295-D0436E903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pic>
        <p:nvPicPr>
          <p:cNvPr id="11" name="Image 10">
            <a:extLst>
              <a:ext uri="{FF2B5EF4-FFF2-40B4-BE49-F238E27FC236}">
                <a16:creationId xmlns:a16="http://schemas.microsoft.com/office/drawing/2014/main" id="{89475374-CD67-4B36-BC58-81C2884CEA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sp>
        <p:nvSpPr>
          <p:cNvPr id="12" name="Sous-titre 2">
            <a:extLst>
              <a:ext uri="{FF2B5EF4-FFF2-40B4-BE49-F238E27FC236}">
                <a16:creationId xmlns:a16="http://schemas.microsoft.com/office/drawing/2014/main" id="{EEF97510-1595-4062-90CD-ACC56B61570C}"/>
              </a:ext>
            </a:extLst>
          </p:cNvPr>
          <p:cNvSpPr txBox="1">
            <a:spLocks/>
          </p:cNvSpPr>
          <p:nvPr/>
        </p:nvSpPr>
        <p:spPr>
          <a:xfrm>
            <a:off x="1171782" y="849541"/>
            <a:ext cx="3867358" cy="394097"/>
          </a:xfrm>
          <a:prstGeom prst="rect">
            <a:avLst/>
          </a:prstGeom>
          <a:solidFill>
            <a:srgbClr val="5BB087"/>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100" b="1" dirty="0">
                <a:solidFill>
                  <a:srgbClr val="67625E"/>
                </a:solidFill>
              </a:rPr>
              <a:t>Les produits SEMLINK</a:t>
            </a:r>
            <a:endParaRPr lang="fr-FR" sz="2100" dirty="0">
              <a:solidFill>
                <a:srgbClr val="5E5A56"/>
              </a:solidFill>
              <a:latin typeface="Abadi" panose="020B0604020104020204" pitchFamily="34" charset="0"/>
            </a:endParaRPr>
          </a:p>
        </p:txBody>
      </p:sp>
      <p:sp>
        <p:nvSpPr>
          <p:cNvPr id="16" name="Rectangle 15">
            <a:extLst>
              <a:ext uri="{FF2B5EF4-FFF2-40B4-BE49-F238E27FC236}">
                <a16:creationId xmlns:a16="http://schemas.microsoft.com/office/drawing/2014/main" id="{09812B96-1000-4A03-9361-85107506BB53}"/>
              </a:ext>
            </a:extLst>
          </p:cNvPr>
          <p:cNvSpPr/>
          <p:nvPr/>
        </p:nvSpPr>
        <p:spPr>
          <a:xfrm>
            <a:off x="133207" y="1474746"/>
            <a:ext cx="2854617" cy="3401260"/>
          </a:xfrm>
          <a:prstGeom prst="rect">
            <a:avLst/>
          </a:prstGeom>
          <a:solidFill>
            <a:srgbClr val="6762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dirty="0"/>
          </a:p>
        </p:txBody>
      </p:sp>
      <p:sp>
        <p:nvSpPr>
          <p:cNvPr id="13" name="Rectangle 12">
            <a:extLst>
              <a:ext uri="{FF2B5EF4-FFF2-40B4-BE49-F238E27FC236}">
                <a16:creationId xmlns:a16="http://schemas.microsoft.com/office/drawing/2014/main" id="{11EF6761-8F71-4AC4-B8C3-AC74E4487ECC}"/>
              </a:ext>
            </a:extLst>
          </p:cNvPr>
          <p:cNvSpPr/>
          <p:nvPr/>
        </p:nvSpPr>
        <p:spPr>
          <a:xfrm>
            <a:off x="6125691" y="1474746"/>
            <a:ext cx="2854617" cy="3401260"/>
          </a:xfrm>
          <a:prstGeom prst="rect">
            <a:avLst/>
          </a:prstGeom>
          <a:solidFill>
            <a:srgbClr val="6762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dirty="0"/>
          </a:p>
        </p:txBody>
      </p:sp>
      <p:sp>
        <p:nvSpPr>
          <p:cNvPr id="17" name="Rectangle 16">
            <a:extLst>
              <a:ext uri="{FF2B5EF4-FFF2-40B4-BE49-F238E27FC236}">
                <a16:creationId xmlns:a16="http://schemas.microsoft.com/office/drawing/2014/main" id="{C5D5683B-5A7B-48A3-9D6E-AF6B697D0E57}"/>
              </a:ext>
            </a:extLst>
          </p:cNvPr>
          <p:cNvSpPr/>
          <p:nvPr/>
        </p:nvSpPr>
        <p:spPr>
          <a:xfrm>
            <a:off x="3147400" y="1474746"/>
            <a:ext cx="2854617" cy="3401260"/>
          </a:xfrm>
          <a:prstGeom prst="rect">
            <a:avLst/>
          </a:prstGeom>
          <a:solidFill>
            <a:srgbClr val="6762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dirty="0"/>
          </a:p>
        </p:txBody>
      </p:sp>
      <p:sp>
        <p:nvSpPr>
          <p:cNvPr id="7" name="ZoneTexte 6">
            <a:extLst>
              <a:ext uri="{FF2B5EF4-FFF2-40B4-BE49-F238E27FC236}">
                <a16:creationId xmlns:a16="http://schemas.microsoft.com/office/drawing/2014/main" id="{80BEC1E3-A942-4258-8E29-FA157F7865CC}"/>
              </a:ext>
            </a:extLst>
          </p:cNvPr>
          <p:cNvSpPr txBox="1"/>
          <p:nvPr/>
        </p:nvSpPr>
        <p:spPr>
          <a:xfrm>
            <a:off x="264682" y="3301980"/>
            <a:ext cx="2585982" cy="1323439"/>
          </a:xfrm>
          <a:prstGeom prst="rect">
            <a:avLst/>
          </a:prstGeom>
          <a:noFill/>
        </p:spPr>
        <p:txBody>
          <a:bodyPr wrap="square" rtlCol="0">
            <a:spAutoFit/>
          </a:bodyPr>
          <a:lstStyle/>
          <a:p>
            <a:pPr algn="ctr"/>
            <a:r>
              <a:rPr lang="fr-FR" sz="1600" b="1" dirty="0">
                <a:solidFill>
                  <a:schemeClr val="bg1"/>
                </a:solidFill>
              </a:rPr>
              <a:t>SEMLEVEL</a:t>
            </a:r>
            <a:endParaRPr lang="fr-FR" sz="1600" dirty="0">
              <a:solidFill>
                <a:schemeClr val="bg1"/>
              </a:solidFill>
            </a:endParaRPr>
          </a:p>
          <a:p>
            <a:pPr algn="ctr"/>
            <a:r>
              <a:rPr lang="fr-FR" sz="1600" dirty="0">
                <a:solidFill>
                  <a:schemeClr val="bg1"/>
                </a:solidFill>
              </a:rPr>
              <a:t>Sonde autonome permettant de connaitre à distance le niveau d’une cuve (fioul, eau, …)</a:t>
            </a:r>
          </a:p>
        </p:txBody>
      </p:sp>
      <p:sp>
        <p:nvSpPr>
          <p:cNvPr id="18" name="ZoneTexte 17">
            <a:extLst>
              <a:ext uri="{FF2B5EF4-FFF2-40B4-BE49-F238E27FC236}">
                <a16:creationId xmlns:a16="http://schemas.microsoft.com/office/drawing/2014/main" id="{FAEEE24E-D6D3-4F30-BD86-FEC101B13BC7}"/>
              </a:ext>
            </a:extLst>
          </p:cNvPr>
          <p:cNvSpPr txBox="1"/>
          <p:nvPr/>
        </p:nvSpPr>
        <p:spPr>
          <a:xfrm>
            <a:off x="3277459" y="3301981"/>
            <a:ext cx="2585982" cy="1323439"/>
          </a:xfrm>
          <a:prstGeom prst="rect">
            <a:avLst/>
          </a:prstGeom>
          <a:noFill/>
        </p:spPr>
        <p:txBody>
          <a:bodyPr wrap="square" rtlCol="0">
            <a:spAutoFit/>
          </a:bodyPr>
          <a:lstStyle/>
          <a:p>
            <a:pPr algn="ctr"/>
            <a:r>
              <a:rPr lang="fr-FR" sz="1600" b="1" dirty="0">
                <a:solidFill>
                  <a:schemeClr val="bg1"/>
                </a:solidFill>
              </a:rPr>
              <a:t>SEMFROST</a:t>
            </a:r>
            <a:endParaRPr lang="fr-FR" sz="1600" dirty="0">
              <a:solidFill>
                <a:schemeClr val="bg1"/>
              </a:solidFill>
            </a:endParaRPr>
          </a:p>
          <a:p>
            <a:pPr algn="ctr"/>
            <a:r>
              <a:rPr lang="fr-FR" sz="1600" dirty="0">
                <a:solidFill>
                  <a:schemeClr val="bg1"/>
                </a:solidFill>
              </a:rPr>
              <a:t>Sonde de température autonome pour ambiance négative (Chambre froide, frigo, …)</a:t>
            </a:r>
          </a:p>
        </p:txBody>
      </p:sp>
      <p:sp>
        <p:nvSpPr>
          <p:cNvPr id="19" name="ZoneTexte 18">
            <a:extLst>
              <a:ext uri="{FF2B5EF4-FFF2-40B4-BE49-F238E27FC236}">
                <a16:creationId xmlns:a16="http://schemas.microsoft.com/office/drawing/2014/main" id="{D401102C-8ADA-4280-9CEA-118BA0FF6F73}"/>
              </a:ext>
            </a:extLst>
          </p:cNvPr>
          <p:cNvSpPr txBox="1"/>
          <p:nvPr/>
        </p:nvSpPr>
        <p:spPr>
          <a:xfrm>
            <a:off x="6269701" y="3306346"/>
            <a:ext cx="2585982" cy="1569660"/>
          </a:xfrm>
          <a:prstGeom prst="rect">
            <a:avLst/>
          </a:prstGeom>
          <a:noFill/>
        </p:spPr>
        <p:txBody>
          <a:bodyPr wrap="square" rtlCol="0">
            <a:spAutoFit/>
          </a:bodyPr>
          <a:lstStyle/>
          <a:p>
            <a:pPr algn="ctr"/>
            <a:r>
              <a:rPr lang="fr-FR" sz="1600" b="1" dirty="0">
                <a:solidFill>
                  <a:schemeClr val="bg1"/>
                </a:solidFill>
              </a:rPr>
              <a:t>SEMBOOK</a:t>
            </a:r>
            <a:endParaRPr lang="fr-FR" sz="1600" dirty="0">
              <a:solidFill>
                <a:schemeClr val="bg1"/>
              </a:solidFill>
            </a:endParaRPr>
          </a:p>
          <a:p>
            <a:pPr algn="ctr"/>
            <a:r>
              <a:rPr lang="fr-FR" sz="1600" dirty="0">
                <a:solidFill>
                  <a:schemeClr val="bg1"/>
                </a:solidFill>
              </a:rPr>
              <a:t>Carnet de chaufferie connecté permettant de digitaliser le carnet de chaufferie.</a:t>
            </a:r>
            <a:br>
              <a:rPr lang="fr-FR" sz="1600" b="1" dirty="0"/>
            </a:br>
            <a:endParaRPr lang="fr-FR" sz="1600" dirty="0"/>
          </a:p>
        </p:txBody>
      </p:sp>
      <p:pic>
        <p:nvPicPr>
          <p:cNvPr id="4" name="Image 3">
            <a:extLst>
              <a:ext uri="{FF2B5EF4-FFF2-40B4-BE49-F238E27FC236}">
                <a16:creationId xmlns:a16="http://schemas.microsoft.com/office/drawing/2014/main" id="{9C6454D8-0357-4D17-AA78-96E1673152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58" y="1565492"/>
            <a:ext cx="2738450" cy="1649448"/>
          </a:xfrm>
          <a:prstGeom prst="rect">
            <a:avLst/>
          </a:prstGeom>
        </p:spPr>
      </p:pic>
      <p:pic>
        <p:nvPicPr>
          <p:cNvPr id="9" name="Image 8">
            <a:extLst>
              <a:ext uri="{FF2B5EF4-FFF2-40B4-BE49-F238E27FC236}">
                <a16:creationId xmlns:a16="http://schemas.microsoft.com/office/drawing/2014/main" id="{96273717-9EF3-4C04-8B52-96F9EA68D7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690" y="1563639"/>
            <a:ext cx="2724619" cy="1649449"/>
          </a:xfrm>
          <a:prstGeom prst="rect">
            <a:avLst/>
          </a:prstGeom>
        </p:spPr>
      </p:pic>
      <p:pic>
        <p:nvPicPr>
          <p:cNvPr id="20" name="Image 19">
            <a:extLst>
              <a:ext uri="{FF2B5EF4-FFF2-40B4-BE49-F238E27FC236}">
                <a16:creationId xmlns:a16="http://schemas.microsoft.com/office/drawing/2014/main" id="{A9CCC1ED-43DC-4D14-893D-5272ACE2B5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2552" y="1563639"/>
            <a:ext cx="2700280" cy="1649449"/>
          </a:xfrm>
          <a:prstGeom prst="rect">
            <a:avLst/>
          </a:prstGeom>
        </p:spPr>
      </p:pic>
    </p:spTree>
    <p:extLst>
      <p:ext uri="{BB962C8B-B14F-4D97-AF65-F5344CB8AC3E}">
        <p14:creationId xmlns:p14="http://schemas.microsoft.com/office/powerpoint/2010/main" val="1440269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2233E4A-45E7-4C10-B120-AD31AC0E4008}"/>
              </a:ext>
            </a:extLst>
          </p:cNvPr>
          <p:cNvPicPr>
            <a:picLocks noChangeAspect="1"/>
          </p:cNvPicPr>
          <p:nvPr/>
        </p:nvPicPr>
        <p:blipFill>
          <a:blip r:embed="rId2"/>
          <a:stretch>
            <a:fillRect/>
          </a:stretch>
        </p:blipFill>
        <p:spPr>
          <a:xfrm>
            <a:off x="0" y="20241"/>
            <a:ext cx="9140900" cy="3873103"/>
          </a:xfrm>
          <a:prstGeom prst="rect">
            <a:avLst/>
          </a:prstGeom>
        </p:spPr>
      </p:pic>
      <p:pic>
        <p:nvPicPr>
          <p:cNvPr id="5" name="Image 4">
            <a:extLst>
              <a:ext uri="{FF2B5EF4-FFF2-40B4-BE49-F238E27FC236}">
                <a16:creationId xmlns:a16="http://schemas.microsoft.com/office/drawing/2014/main" id="{48F2D08A-E25F-4A97-AECA-16BE1FFCB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pic>
        <p:nvPicPr>
          <p:cNvPr id="6" name="Image 5">
            <a:extLst>
              <a:ext uri="{FF2B5EF4-FFF2-40B4-BE49-F238E27FC236}">
                <a16:creationId xmlns:a16="http://schemas.microsoft.com/office/drawing/2014/main" id="{F351D944-D1AF-4CDF-940F-791BD4521C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sp>
        <p:nvSpPr>
          <p:cNvPr id="7" name="Sous-titre 2">
            <a:extLst>
              <a:ext uri="{FF2B5EF4-FFF2-40B4-BE49-F238E27FC236}">
                <a16:creationId xmlns:a16="http://schemas.microsoft.com/office/drawing/2014/main" id="{390FA5F9-93F1-4781-9C02-457C4055B8E5}"/>
              </a:ext>
            </a:extLst>
          </p:cNvPr>
          <p:cNvSpPr txBox="1">
            <a:spLocks/>
          </p:cNvSpPr>
          <p:nvPr/>
        </p:nvSpPr>
        <p:spPr>
          <a:xfrm>
            <a:off x="1171782" y="849541"/>
            <a:ext cx="1672026" cy="394097"/>
          </a:xfrm>
          <a:prstGeom prst="rect">
            <a:avLst/>
          </a:prstGeom>
          <a:solidFill>
            <a:srgbClr val="5BB087"/>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100" dirty="0">
                <a:solidFill>
                  <a:srgbClr val="67625E"/>
                </a:solidFill>
              </a:rPr>
              <a:t>Marché</a:t>
            </a:r>
            <a:endParaRPr lang="fr-FR" sz="2100" dirty="0">
              <a:solidFill>
                <a:srgbClr val="5E5A56"/>
              </a:solidFill>
              <a:latin typeface="Abadi" panose="020B0604020104020204" pitchFamily="34" charset="0"/>
            </a:endParaRPr>
          </a:p>
        </p:txBody>
      </p:sp>
      <p:sp>
        <p:nvSpPr>
          <p:cNvPr id="8" name="Espace réservé du contenu 13">
            <a:extLst>
              <a:ext uri="{FF2B5EF4-FFF2-40B4-BE49-F238E27FC236}">
                <a16:creationId xmlns:a16="http://schemas.microsoft.com/office/drawing/2014/main" id="{4FDCF9EB-7264-4956-8031-0D5C78276ACA}"/>
              </a:ext>
            </a:extLst>
          </p:cNvPr>
          <p:cNvSpPr txBox="1">
            <a:spLocks/>
          </p:cNvSpPr>
          <p:nvPr/>
        </p:nvSpPr>
        <p:spPr>
          <a:xfrm>
            <a:off x="724816" y="1428412"/>
            <a:ext cx="8380920" cy="3222254"/>
          </a:xfrm>
          <a:prstGeom prst="rect">
            <a:avLst/>
          </a:prstGeom>
          <a:solidFill>
            <a:schemeClr val="bg1"/>
          </a:solidFill>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650" b="1" u="sng" dirty="0">
                <a:solidFill>
                  <a:srgbClr val="67625E"/>
                </a:solidFill>
              </a:rPr>
              <a:t>Environnement </a:t>
            </a:r>
          </a:p>
          <a:p>
            <a:pPr marL="0" indent="0">
              <a:buFont typeface="Arial" panose="020B0604020202020204" pitchFamily="34" charset="0"/>
              <a:buNone/>
            </a:pPr>
            <a:r>
              <a:rPr lang="fr-FR" sz="1650" dirty="0">
                <a:solidFill>
                  <a:srgbClr val="67625E"/>
                </a:solidFill>
              </a:rPr>
              <a:t>Notre constat  : </a:t>
            </a:r>
          </a:p>
          <a:p>
            <a:pPr>
              <a:buFontTx/>
              <a:buChar char="-"/>
            </a:pPr>
            <a:r>
              <a:rPr lang="fr-FR" sz="1650" dirty="0">
                <a:solidFill>
                  <a:srgbClr val="67625E"/>
                </a:solidFill>
              </a:rPr>
              <a:t>sans connaissance du fonctionnement d’une installation CVC et sans réglages précis de ces installations, </a:t>
            </a:r>
            <a:r>
              <a:rPr lang="fr-FR" sz="1650" b="1" dirty="0">
                <a:solidFill>
                  <a:srgbClr val="67625E"/>
                </a:solidFill>
              </a:rPr>
              <a:t>les performances énergétiques </a:t>
            </a:r>
            <a:r>
              <a:rPr lang="fr-FR" sz="1650" dirty="0">
                <a:solidFill>
                  <a:srgbClr val="67625E"/>
                </a:solidFill>
              </a:rPr>
              <a:t>de bâtiment qui sont recherchées </a:t>
            </a:r>
            <a:r>
              <a:rPr lang="fr-FR" sz="1650" b="1" dirty="0">
                <a:solidFill>
                  <a:srgbClr val="67625E"/>
                </a:solidFill>
              </a:rPr>
              <a:t>ne sont pas atteintes.</a:t>
            </a:r>
            <a:r>
              <a:rPr lang="fr-FR" sz="1650" dirty="0">
                <a:solidFill>
                  <a:srgbClr val="67625E"/>
                </a:solidFill>
              </a:rPr>
              <a:t> Or les bâtiments </a:t>
            </a:r>
            <a:r>
              <a:rPr lang="fr-FR" sz="1650" b="1" dirty="0">
                <a:solidFill>
                  <a:srgbClr val="67625E"/>
                </a:solidFill>
              </a:rPr>
              <a:t>doivent devenir </a:t>
            </a:r>
            <a:r>
              <a:rPr lang="fr-FR" sz="1650" dirty="0">
                <a:solidFill>
                  <a:srgbClr val="67625E"/>
                </a:solidFill>
              </a:rPr>
              <a:t>de plus en plus </a:t>
            </a:r>
            <a:r>
              <a:rPr lang="fr-FR" sz="1650" b="1" dirty="0">
                <a:solidFill>
                  <a:srgbClr val="67625E"/>
                </a:solidFill>
              </a:rPr>
              <a:t>performants</a:t>
            </a:r>
            <a:r>
              <a:rPr lang="fr-FR" sz="1650" dirty="0">
                <a:solidFill>
                  <a:srgbClr val="67625E"/>
                </a:solidFill>
              </a:rPr>
              <a:t> notamment dans l’existant.</a:t>
            </a:r>
          </a:p>
          <a:p>
            <a:pPr>
              <a:buFontTx/>
              <a:buChar char="-"/>
            </a:pPr>
            <a:r>
              <a:rPr lang="fr-FR" sz="1650" dirty="0">
                <a:solidFill>
                  <a:srgbClr val="67625E"/>
                </a:solidFill>
              </a:rPr>
              <a:t>Les copropriétés et le petit tertiaire, sont les parents pauvres en termes de système de supervision des installations (quasi-inexistantes) car les système « classique » de type GTB sont </a:t>
            </a:r>
            <a:r>
              <a:rPr lang="fr-FR" sz="1650" b="1" dirty="0">
                <a:solidFill>
                  <a:srgbClr val="67625E"/>
                </a:solidFill>
              </a:rPr>
              <a:t>trop couteux </a:t>
            </a:r>
            <a:r>
              <a:rPr lang="fr-FR" sz="1650" dirty="0">
                <a:solidFill>
                  <a:srgbClr val="67625E"/>
                </a:solidFill>
              </a:rPr>
              <a:t>et </a:t>
            </a:r>
            <a:r>
              <a:rPr lang="fr-FR" sz="1650" b="1" dirty="0">
                <a:solidFill>
                  <a:srgbClr val="67625E"/>
                </a:solidFill>
              </a:rPr>
              <a:t>nécessitent une technicité </a:t>
            </a:r>
            <a:r>
              <a:rPr lang="fr-FR" sz="1650" dirty="0">
                <a:solidFill>
                  <a:srgbClr val="67625E"/>
                </a:solidFill>
              </a:rPr>
              <a:t>pour l’analyse des données.</a:t>
            </a:r>
          </a:p>
          <a:p>
            <a:pPr>
              <a:buFontTx/>
              <a:buChar char="-"/>
            </a:pPr>
            <a:r>
              <a:rPr lang="fr-FR" sz="1650" dirty="0">
                <a:solidFill>
                  <a:srgbClr val="67625E"/>
                </a:solidFill>
              </a:rPr>
              <a:t>Les utilisateurs finaux sont de plus en plus demandeurs </a:t>
            </a:r>
            <a:r>
              <a:rPr lang="fr-FR" sz="1650" b="1" dirty="0">
                <a:solidFill>
                  <a:srgbClr val="67625E"/>
                </a:solidFill>
              </a:rPr>
              <a:t>de suivre les performances </a:t>
            </a:r>
            <a:r>
              <a:rPr lang="fr-FR" sz="1650" dirty="0">
                <a:solidFill>
                  <a:srgbClr val="67625E"/>
                </a:solidFill>
              </a:rPr>
              <a:t>des installations.</a:t>
            </a:r>
          </a:p>
          <a:p>
            <a:pPr>
              <a:buFontTx/>
              <a:buChar char="-"/>
            </a:pPr>
            <a:r>
              <a:rPr lang="fr-FR" sz="1650" dirty="0">
                <a:solidFill>
                  <a:srgbClr val="67625E"/>
                </a:solidFill>
              </a:rPr>
              <a:t>Les </a:t>
            </a:r>
            <a:r>
              <a:rPr lang="fr-FR" sz="1650" b="1" dirty="0">
                <a:solidFill>
                  <a:srgbClr val="67625E"/>
                </a:solidFill>
              </a:rPr>
              <a:t>trajets urbains devront être limités </a:t>
            </a:r>
            <a:r>
              <a:rPr lang="fr-FR" sz="1650" dirty="0">
                <a:solidFill>
                  <a:srgbClr val="67625E"/>
                </a:solidFill>
              </a:rPr>
              <a:t>dans un futur proche et les installations devront pouvoir être de plus en plus </a:t>
            </a:r>
            <a:r>
              <a:rPr lang="fr-FR" sz="1650" b="1" dirty="0">
                <a:solidFill>
                  <a:srgbClr val="67625E"/>
                </a:solidFill>
              </a:rPr>
              <a:t>pilotées à distance</a:t>
            </a:r>
            <a:r>
              <a:rPr lang="fr-FR" sz="1650" dirty="0">
                <a:solidFill>
                  <a:srgbClr val="67625E"/>
                </a:solidFill>
              </a:rPr>
              <a:t>.</a:t>
            </a:r>
          </a:p>
          <a:p>
            <a:pPr>
              <a:buFontTx/>
              <a:buChar char="-"/>
            </a:pPr>
            <a:endParaRPr lang="fr-FR" sz="1650" dirty="0">
              <a:solidFill>
                <a:srgbClr val="67625E"/>
              </a:solidFill>
            </a:endParaRPr>
          </a:p>
          <a:p>
            <a:pPr marL="0" indent="0">
              <a:buFont typeface="Arial" panose="020B0604020202020204" pitchFamily="34" charset="0"/>
              <a:buNone/>
            </a:pPr>
            <a:r>
              <a:rPr lang="fr-FR" sz="1650" dirty="0">
                <a:solidFill>
                  <a:srgbClr val="67625E"/>
                </a:solidFill>
              </a:rPr>
              <a:t> </a:t>
            </a:r>
          </a:p>
        </p:txBody>
      </p:sp>
    </p:spTree>
    <p:extLst>
      <p:ext uri="{BB962C8B-B14F-4D97-AF65-F5344CB8AC3E}">
        <p14:creationId xmlns:p14="http://schemas.microsoft.com/office/powerpoint/2010/main" val="2470703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2233E4A-45E7-4C10-B120-AD31AC0E4008}"/>
              </a:ext>
            </a:extLst>
          </p:cNvPr>
          <p:cNvPicPr>
            <a:picLocks noChangeAspect="1"/>
          </p:cNvPicPr>
          <p:nvPr/>
        </p:nvPicPr>
        <p:blipFill>
          <a:blip r:embed="rId2"/>
          <a:stretch>
            <a:fillRect/>
          </a:stretch>
        </p:blipFill>
        <p:spPr>
          <a:xfrm>
            <a:off x="0" y="20241"/>
            <a:ext cx="9140900" cy="3873103"/>
          </a:xfrm>
          <a:prstGeom prst="rect">
            <a:avLst/>
          </a:prstGeom>
        </p:spPr>
      </p:pic>
      <p:pic>
        <p:nvPicPr>
          <p:cNvPr id="5" name="Image 4">
            <a:extLst>
              <a:ext uri="{FF2B5EF4-FFF2-40B4-BE49-F238E27FC236}">
                <a16:creationId xmlns:a16="http://schemas.microsoft.com/office/drawing/2014/main" id="{48F2D08A-E25F-4A97-AECA-16BE1FFCB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119" y="95770"/>
            <a:ext cx="2223713" cy="569270"/>
          </a:xfrm>
          <a:prstGeom prst="rect">
            <a:avLst/>
          </a:prstGeom>
        </p:spPr>
      </p:pic>
      <p:pic>
        <p:nvPicPr>
          <p:cNvPr id="6" name="Image 5">
            <a:extLst>
              <a:ext uri="{FF2B5EF4-FFF2-40B4-BE49-F238E27FC236}">
                <a16:creationId xmlns:a16="http://schemas.microsoft.com/office/drawing/2014/main" id="{F351D944-D1AF-4CDF-940F-791BD4521C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7" y="117661"/>
            <a:ext cx="1562417" cy="481451"/>
          </a:xfrm>
          <a:prstGeom prst="rect">
            <a:avLst/>
          </a:prstGeom>
        </p:spPr>
      </p:pic>
      <p:sp>
        <p:nvSpPr>
          <p:cNvPr id="7" name="Sous-titre 2">
            <a:extLst>
              <a:ext uri="{FF2B5EF4-FFF2-40B4-BE49-F238E27FC236}">
                <a16:creationId xmlns:a16="http://schemas.microsoft.com/office/drawing/2014/main" id="{390FA5F9-93F1-4781-9C02-457C4055B8E5}"/>
              </a:ext>
            </a:extLst>
          </p:cNvPr>
          <p:cNvSpPr txBox="1">
            <a:spLocks/>
          </p:cNvSpPr>
          <p:nvPr/>
        </p:nvSpPr>
        <p:spPr>
          <a:xfrm>
            <a:off x="1171782" y="849541"/>
            <a:ext cx="1672026" cy="394097"/>
          </a:xfrm>
          <a:prstGeom prst="rect">
            <a:avLst/>
          </a:prstGeom>
          <a:solidFill>
            <a:srgbClr val="5BB087"/>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100" dirty="0">
                <a:solidFill>
                  <a:srgbClr val="67625E"/>
                </a:solidFill>
              </a:rPr>
              <a:t>Marché</a:t>
            </a:r>
            <a:endParaRPr lang="fr-FR" sz="2100" dirty="0">
              <a:solidFill>
                <a:srgbClr val="5E5A56"/>
              </a:solidFill>
              <a:latin typeface="Abadi" panose="020B0604020104020204" pitchFamily="34" charset="0"/>
            </a:endParaRPr>
          </a:p>
        </p:txBody>
      </p:sp>
      <p:sp>
        <p:nvSpPr>
          <p:cNvPr id="8" name="Espace réservé du contenu 13">
            <a:extLst>
              <a:ext uri="{FF2B5EF4-FFF2-40B4-BE49-F238E27FC236}">
                <a16:creationId xmlns:a16="http://schemas.microsoft.com/office/drawing/2014/main" id="{4FDCF9EB-7264-4956-8031-0D5C78276ACA}"/>
              </a:ext>
            </a:extLst>
          </p:cNvPr>
          <p:cNvSpPr txBox="1">
            <a:spLocks/>
          </p:cNvSpPr>
          <p:nvPr/>
        </p:nvSpPr>
        <p:spPr>
          <a:xfrm>
            <a:off x="683568" y="1263584"/>
            <a:ext cx="8380920" cy="3222254"/>
          </a:xfrm>
          <a:prstGeom prst="rect">
            <a:avLst/>
          </a:prstGeom>
          <a:solidFill>
            <a:schemeClr val="bg1"/>
          </a:solidFill>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650" b="1" u="sng" dirty="0">
                <a:solidFill>
                  <a:srgbClr val="67625E"/>
                </a:solidFill>
              </a:rPr>
              <a:t>Positionnement concurrentiel</a:t>
            </a:r>
          </a:p>
          <a:p>
            <a:pPr marL="0" indent="0">
              <a:buFont typeface="Arial" panose="020B0604020202020204" pitchFamily="34" charset="0"/>
              <a:buNone/>
            </a:pPr>
            <a:r>
              <a:rPr lang="fr-FR" sz="1650" dirty="0">
                <a:solidFill>
                  <a:srgbClr val="67625E"/>
                </a:solidFill>
              </a:rPr>
              <a:t>Il existe 2 types de solutions potentiellement concurrentielles :</a:t>
            </a:r>
          </a:p>
          <a:p>
            <a:pPr>
              <a:buFont typeface="Arial" panose="020B0604020202020204" pitchFamily="34" charset="0"/>
              <a:buAutoNum type="arabicPeriod"/>
            </a:pPr>
            <a:r>
              <a:rPr lang="fr-FR" sz="1650" dirty="0">
                <a:solidFill>
                  <a:srgbClr val="67625E"/>
                </a:solidFill>
              </a:rPr>
              <a:t>Les systèmes GTB sont mis en œuvre depuis plusieurs années. Ils pour particularités :</a:t>
            </a:r>
          </a:p>
          <a:p>
            <a:pPr>
              <a:buFontTx/>
              <a:buChar char="-"/>
            </a:pPr>
            <a:r>
              <a:rPr lang="fr-FR" sz="1650" dirty="0">
                <a:solidFill>
                  <a:srgbClr val="67625E"/>
                </a:solidFill>
              </a:rPr>
              <a:t>Complexe à installer : Les éléments permettant la mesure des indicateurs doivent être câblés à un automate possédant toute l’intelligence électronique se trouvant dans la chaufferie du bâtiment. D’où certaines difficultés d’installation dans des bâtiments existants.</a:t>
            </a:r>
          </a:p>
          <a:p>
            <a:pPr>
              <a:buFontTx/>
              <a:buChar char="-"/>
            </a:pPr>
            <a:r>
              <a:rPr lang="fr-FR" sz="1650" dirty="0">
                <a:solidFill>
                  <a:srgbClr val="67625E"/>
                </a:solidFill>
              </a:rPr>
              <a:t>Complexe à faire évoluer: Toute l’intelligence se trouvant sur place dans le bâtiment, toutes mise à jour ou évolution nécessite une modification de l’installation et le déplacement d’un technicien.</a:t>
            </a:r>
          </a:p>
          <a:p>
            <a:pPr>
              <a:buFontTx/>
              <a:buChar char="-"/>
            </a:pPr>
            <a:r>
              <a:rPr lang="fr-FR" sz="1650" dirty="0">
                <a:solidFill>
                  <a:srgbClr val="67625E"/>
                </a:solidFill>
              </a:rPr>
              <a:t>Complexe à interpréter : ils nécessitent une formation particulière à leur conception et à leur utilisation. Ils ne sont pas facilement accessibles à un public non averti.</a:t>
            </a:r>
          </a:p>
          <a:p>
            <a:pPr>
              <a:buFontTx/>
              <a:buChar char="-"/>
            </a:pPr>
            <a:r>
              <a:rPr lang="fr-FR" sz="1650" dirty="0">
                <a:solidFill>
                  <a:srgbClr val="67625E"/>
                </a:solidFill>
              </a:rPr>
              <a:t>Onéreux : Chaque bâtiment possédant un automate et une intelligence, ce type de système représente un investissement important.</a:t>
            </a:r>
          </a:p>
          <a:p>
            <a:pPr marL="0" indent="0">
              <a:buNone/>
            </a:pPr>
            <a:r>
              <a:rPr lang="fr-FR" sz="1650" dirty="0">
                <a:solidFill>
                  <a:srgbClr val="67625E"/>
                </a:solidFill>
              </a:rPr>
              <a:t>TREND, SIEMENS, SCHNEIDER, WIT, SAUTER</a:t>
            </a:r>
          </a:p>
          <a:p>
            <a:pPr>
              <a:buFontTx/>
              <a:buChar char="-"/>
            </a:pPr>
            <a:endParaRPr lang="fr-FR" sz="1650" dirty="0">
              <a:solidFill>
                <a:srgbClr val="67625E"/>
              </a:solidFill>
            </a:endParaRPr>
          </a:p>
          <a:p>
            <a:pPr>
              <a:buFontTx/>
              <a:buChar char="-"/>
            </a:pPr>
            <a:endParaRPr lang="fr-FR" sz="1650" dirty="0">
              <a:solidFill>
                <a:srgbClr val="67625E"/>
              </a:solidFill>
            </a:endParaRPr>
          </a:p>
          <a:p>
            <a:pPr marL="0" indent="0">
              <a:buFont typeface="Arial" panose="020B0604020202020204" pitchFamily="34" charset="0"/>
              <a:buNone/>
            </a:pPr>
            <a:r>
              <a:rPr lang="fr-FR" sz="1650" dirty="0">
                <a:solidFill>
                  <a:srgbClr val="67625E"/>
                </a:solidFill>
              </a:rPr>
              <a:t> </a:t>
            </a:r>
          </a:p>
        </p:txBody>
      </p:sp>
    </p:spTree>
    <p:extLst>
      <p:ext uri="{BB962C8B-B14F-4D97-AF65-F5344CB8AC3E}">
        <p14:creationId xmlns:p14="http://schemas.microsoft.com/office/powerpoint/2010/main" val="8230294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3561</TotalTime>
  <Words>2134</Words>
  <Application>Microsoft Office PowerPoint</Application>
  <PresentationFormat>Affichage à l'écran (16:9)</PresentationFormat>
  <Paragraphs>350</Paragraphs>
  <Slides>24</Slides>
  <Notes>0</Notes>
  <HiddenSlides>0</HiddenSlides>
  <MMClips>1</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24</vt:i4>
      </vt:variant>
    </vt:vector>
  </HeadingPairs>
  <TitlesOfParts>
    <vt:vector size="35" baseType="lpstr">
      <vt:lpstr>SimSun</vt:lpstr>
      <vt:lpstr>Abadi</vt:lpstr>
      <vt:lpstr>Arial</vt:lpstr>
      <vt:lpstr>Calibri</vt:lpstr>
      <vt:lpstr>Century Gothic</vt:lpstr>
      <vt:lpstr>Mangal</vt:lpstr>
      <vt:lpstr>Raleway</vt:lpstr>
      <vt:lpstr>Tahoma</vt:lpstr>
      <vt:lpstr>Times New Roman</vt:lpstr>
      <vt:lpstr>Trebuchet MS</vt:lpstr>
      <vt:lpstr>Thème Office</vt:lpstr>
      <vt:lpstr>OBJETS CONNECTES SEMLINK</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Sarah Maltcheff</dc:creator>
  <cp:lastModifiedBy>Mamoun Kadiri</cp:lastModifiedBy>
  <cp:revision>63</cp:revision>
  <dcterms:created xsi:type="dcterms:W3CDTF">2017-01-24T11:51:39Z</dcterms:created>
  <dcterms:modified xsi:type="dcterms:W3CDTF">2018-04-06T08:23:06Z</dcterms:modified>
</cp:coreProperties>
</file>